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79" r:id="rId11"/>
    <p:sldId id="267" r:id="rId12"/>
    <p:sldId id="268" r:id="rId13"/>
    <p:sldId id="271" r:id="rId14"/>
    <p:sldId id="272" r:id="rId15"/>
    <p:sldId id="275" r:id="rId16"/>
    <p:sldId id="273" r:id="rId17"/>
    <p:sldId id="274" r:id="rId18"/>
    <p:sldId id="270" r:id="rId19"/>
    <p:sldId id="276" r:id="rId20"/>
    <p:sldId id="269" r:id="rId21"/>
    <p:sldId id="277" r:id="rId22"/>
    <p:sldId id="278" r:id="rId23"/>
    <p:sldId id="280" r:id="rId2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ler,Brent" initials="B" lastIdx="1" clrIdx="0">
    <p:extLst>
      <p:ext uri="{19B8F6BF-5375-455C-9EA6-DF929625EA0E}">
        <p15:presenceInfo xmlns:p15="http://schemas.microsoft.com/office/powerpoint/2012/main" userId="S-1-5-21-1801674531-1580436667-725345543-292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7" autoAdjust="0"/>
    <p:restoredTop sz="95059" autoAdjust="0"/>
  </p:normalViewPr>
  <p:slideViewPr>
    <p:cSldViewPr snapToGrid="0">
      <p:cViewPr varScale="1">
        <p:scale>
          <a:sx n="108" d="100"/>
          <a:sy n="108" d="100"/>
        </p:scale>
        <p:origin x="160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886318E-3F97-4259-8D7C-CA41D5C1041B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A072660-17A4-4CB8-A0D2-E3B1F337F0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4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72660-17A4-4CB8-A0D2-E3B1F337F04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5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7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9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0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3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1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3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9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6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5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6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E7362-11A4-452E-818A-A8792C5D0FCC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007E3-3545-4D10-98C2-76CE07951B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4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5.wdp"/><Relationship Id="rId3" Type="http://schemas.openxmlformats.org/officeDocument/2006/relationships/image" Target="../media/image34.jpeg"/><Relationship Id="rId7" Type="http://schemas.microsoft.com/office/2007/relationships/hdphoto" Target="../media/hdphoto12.wdp"/><Relationship Id="rId12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4.wdp"/><Relationship Id="rId5" Type="http://schemas.openxmlformats.org/officeDocument/2006/relationships/image" Target="../media/image36.jpeg"/><Relationship Id="rId15" Type="http://schemas.microsoft.com/office/2007/relationships/hdphoto" Target="../media/hdphoto16.wdp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microsoft.com/office/2007/relationships/hdphoto" Target="../media/hdphoto13.wdp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1112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DEADWATER</a:t>
            </a:r>
            <a:r>
              <a:rPr lang="en-US" sz="5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US" sz="5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sz="2400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History and River Impacts</a:t>
            </a:r>
            <a:endParaRPr lang="en-US" sz="3600" i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677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https://ioem.idaho.gov/wp-content/uploads/sites/57/2018/12/840121a-Frame_8_we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" y="541020"/>
            <a:ext cx="8920402" cy="5775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oem.idaho.gov/wp-content/uploads/sites/57/2018/12/840121b-Frame_25_we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" y="351461"/>
            <a:ext cx="8920402" cy="615507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oem.idaho.gov/wp-content/uploads/sites/57/2018/12/840121a-Frame_14-color_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" y="384912"/>
            <a:ext cx="8920402" cy="60881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90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3" y="365126"/>
            <a:ext cx="8869614" cy="5748655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208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8" y="1082040"/>
            <a:ext cx="8473205" cy="548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7924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Call</a:t>
            </a:r>
            <a:r>
              <a:rPr 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for 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5" y="1082040"/>
            <a:ext cx="8219008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5" y="1082040"/>
            <a:ext cx="8098007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5" y="1082040"/>
            <a:ext cx="7855067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9" t="8974" r="6325" b="6239"/>
          <a:stretch/>
        </p:blipFill>
        <p:spPr>
          <a:xfrm rot="5400000">
            <a:off x="5976105" y="561136"/>
            <a:ext cx="2971801" cy="21848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8" t="9601" r="8718" b="5613"/>
          <a:stretch/>
        </p:blipFill>
        <p:spPr>
          <a:xfrm rot="5400000">
            <a:off x="3086100" y="556802"/>
            <a:ext cx="2971800" cy="2193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7" y="3428998"/>
            <a:ext cx="2235980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6" y="3428998"/>
            <a:ext cx="2266451" cy="297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64" y="3428998"/>
            <a:ext cx="2256696" cy="29718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878642"/>
            <a:ext cx="3681984" cy="1610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and studies </a:t>
            </a:r>
          </a:p>
          <a:p>
            <a:r>
              <a:rPr 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quickly followed...</a:t>
            </a:r>
          </a:p>
        </p:txBody>
      </p:sp>
    </p:spTree>
    <p:extLst>
      <p:ext uri="{BB962C8B-B14F-4D97-AF65-F5344CB8AC3E}">
        <p14:creationId xmlns:p14="http://schemas.microsoft.com/office/powerpoint/2010/main" val="299660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222" r="8296" b="357"/>
          <a:stretch/>
        </p:blipFill>
        <p:spPr>
          <a:xfrm>
            <a:off x="-3940" y="-127322"/>
            <a:ext cx="9147939" cy="6985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39" y="133632"/>
            <a:ext cx="7886700" cy="59557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Previous work and proposed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8" y="733851"/>
            <a:ext cx="8647301" cy="569474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Work prior to 1980s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USACE 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1954</a:t>
            </a:r>
          </a:p>
          <a:p>
            <a:pPr lvl="3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levee construction near Salmon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1956</a:t>
            </a:r>
          </a:p>
          <a:p>
            <a:pPr lvl="3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removed 12,500 cubic yards from fan</a:t>
            </a:r>
          </a:p>
          <a:p>
            <a:pPr lvl="3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spring flows from Dump Cr. filled in the work and even expanded the fan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USFS – late 1970s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restore flows into lower Moose Cr.</a:t>
            </a:r>
          </a:p>
          <a:p>
            <a:pPr lvl="3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eliminate transport mechanism to Salmon River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water diversion structure / 6,000' new channel / vegetation removal from historical channel 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1980s USACE Proposals</a:t>
            </a:r>
          </a:p>
          <a:p>
            <a:pPr marL="463550" indent="-463550"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A) Channelization of Dump Creek-Deadwater (multiple proposals)</a:t>
            </a:r>
          </a:p>
          <a:p>
            <a:pPr marL="463550" indent="-463550"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B) Levee construction along Lemhi River</a:t>
            </a:r>
          </a:p>
          <a:p>
            <a:pPr marL="463550" indent="-463550"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C) Levee construction along Salmon River</a:t>
            </a:r>
          </a:p>
          <a:p>
            <a:pPr marL="463550" indent="-463550"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D) Permanent floodplain evacuation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Geomax Proposal (IDFG funded)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Spur Dikes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36" y="96146"/>
            <a:ext cx="4614883" cy="660315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  <p:grpSp>
        <p:nvGrpSpPr>
          <p:cNvPr id="16" name="Group 15"/>
          <p:cNvGrpSpPr/>
          <p:nvPr/>
        </p:nvGrpSpPr>
        <p:grpSpPr>
          <a:xfrm>
            <a:off x="281357" y="4160373"/>
            <a:ext cx="8581285" cy="1187533"/>
            <a:chOff x="379834" y="3004457"/>
            <a:chExt cx="8581285" cy="11875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38687" b="24494"/>
            <a:stretch/>
          </p:blipFill>
          <p:spPr>
            <a:xfrm>
              <a:off x="379834" y="3004457"/>
              <a:ext cx="8533283" cy="118753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7448298" y="3849190"/>
              <a:ext cx="1512821" cy="2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Rieffenberger 1991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69940" y="290567"/>
            <a:ext cx="6769296" cy="6214308"/>
            <a:chOff x="1069940" y="290567"/>
            <a:chExt cx="6769296" cy="6214308"/>
          </a:xfrm>
        </p:grpSpPr>
        <p:grpSp>
          <p:nvGrpSpPr>
            <p:cNvPr id="15" name="Group 14"/>
            <p:cNvGrpSpPr/>
            <p:nvPr/>
          </p:nvGrpSpPr>
          <p:grpSpPr>
            <a:xfrm>
              <a:off x="1069940" y="290567"/>
              <a:ext cx="6769296" cy="6214308"/>
              <a:chOff x="1069940" y="290567"/>
              <a:chExt cx="6769296" cy="621430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9940" y="290567"/>
                <a:ext cx="6769296" cy="6214308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1198880" y="5862320"/>
                <a:ext cx="67056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290320" y="5543152"/>
                <a:ext cx="579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Microsoft Himalaya" panose="01010100010101010101" pitchFamily="2" charset="0"/>
                  </a:rPr>
                  <a:t>200'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475261" y="2434938"/>
              <a:ext cx="1217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Microsoft Himalaya" panose="01010100010101010101" pitchFamily="2" charset="0"/>
                </a:rPr>
                <a:t>New channel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28128" y="4058136"/>
              <a:ext cx="1051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Microsoft Himalaya" panose="01010100010101010101" pitchFamily="2" charset="0"/>
                </a:rPr>
                <a:t>Diversion 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360717" y="2733755"/>
              <a:ext cx="80263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1"/>
            </p:cNvCxnSpPr>
            <p:nvPr/>
          </p:nvCxnSpPr>
          <p:spPr>
            <a:xfrm flipH="1">
              <a:off x="5418387" y="4212025"/>
              <a:ext cx="709741" cy="377356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54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b="9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558"/>
            <a:ext cx="7886700" cy="85574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USACE Salmon River Flood Damage Reduction Project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318"/>
            <a:ext cx="7886700" cy="50927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Eliminated alternatives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Levee system for Salmon, ID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Flood proofing structures in Lemhi floodplain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Ice barrier upstream of Salmon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Fill the Deadwater reach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Air-bubbler system in the Deadwater reach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Icebreaker boat in the Deadwater reach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Dynamite ice jams in the Deadwater area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Heat Deadwater reach using a wood boiler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Dusting ice cover to stimulate melting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Diverting the Lemhi R into the old power ditch</a:t>
            </a:r>
          </a:p>
          <a:p>
            <a:pPr lvl="1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Spur dikes in the Deadwater reach (Geomax proposal)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81485" y="1596978"/>
            <a:ext cx="107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54507" y="1442712"/>
            <a:ext cx="224144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low benefit to cost ratio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76449" y="2035973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9218" y="1883726"/>
            <a:ext cx="1649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stranding/access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80282" y="2491850"/>
            <a:ext cx="107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64667" y="2335643"/>
            <a:ext cx="113364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$8,000,000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44937" y="2907889"/>
            <a:ext cx="7909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35849" y="2753479"/>
            <a:ext cx="33782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Not guaranteed to eliminate ice jams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56209" y="3358681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39220" y="3200411"/>
            <a:ext cx="217886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too low of water temps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04949" y="3765739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23968" y="3609332"/>
            <a:ext cx="172707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lots of problems...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851400" y="4217847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22023" y="4056264"/>
            <a:ext cx="186249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too large of an area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036304" y="4656563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16618" y="4487356"/>
            <a:ext cx="1996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too much water/area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572000" y="5091623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61519" y="4957302"/>
            <a:ext cx="345716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low sunlight/large area/rough surface</a:t>
            </a:r>
          </a:p>
        </p:txBody>
      </p:sp>
      <p:cxnSp>
        <p:nvCxnSpPr>
          <p:cNvPr id="27" name="Straight Arrow Connector 26"/>
          <p:cNvCxnSpPr>
            <a:endCxn id="28" idx="1"/>
          </p:cNvCxnSpPr>
          <p:nvPr/>
        </p:nvCxnSpPr>
        <p:spPr>
          <a:xfrm>
            <a:off x="6114750" y="5950954"/>
            <a:ext cx="848493" cy="305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63243" y="5840937"/>
            <a:ext cx="208294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same reasons as filling the reach + higher maintenance costs – quickly dismissed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382851" y="5526823"/>
            <a:ext cx="571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80789" y="5396018"/>
            <a:ext cx="20832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could flood new areas</a:t>
            </a:r>
          </a:p>
        </p:txBody>
      </p:sp>
    </p:spTree>
    <p:extLst>
      <p:ext uri="{BB962C8B-B14F-4D97-AF65-F5344CB8AC3E}">
        <p14:creationId xmlns:p14="http://schemas.microsoft.com/office/powerpoint/2010/main" val="836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5" grpId="0"/>
      <p:bldP spid="18" grpId="0"/>
      <p:bldP spid="20" grpId="0"/>
      <p:bldP spid="22" grpId="0"/>
      <p:bldP spid="24" grpId="0"/>
      <p:bldP spid="26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52066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Considered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8474"/>
            <a:ext cx="9144000" cy="502864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Channelization of Dump Creek-Deadwater (multiple proposals)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Full excavation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Partial excavation and fill of Deadwater reach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Partial excavation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Excavation at Dump Cr and partial fill of Deadwater reach</a:t>
            </a:r>
          </a:p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Levee construction along Lemhi River</a:t>
            </a:r>
          </a:p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Levee construction along Salmon River</a:t>
            </a:r>
          </a:p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Permanent floodplain evacuation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~ 90 residences</a:t>
            </a:r>
          </a:p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 action</a:t>
            </a:r>
          </a:p>
          <a:p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7" y="0"/>
            <a:ext cx="727690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186"/>
            <a:ext cx="9144000" cy="5223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1664" y="3880156"/>
            <a:ext cx="637957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All excavation options would lower the river level and drain the upstream wetlands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817185"/>
            <a:ext cx="9144000" cy="5818494"/>
            <a:chOff x="4806461" y="-5285204"/>
            <a:chExt cx="9144000" cy="58184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461" y="-5285204"/>
              <a:ext cx="9144000" cy="581849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4806461" y="-113041"/>
              <a:ext cx="617831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Deepen existing channel around the alluvial fan and excavate material in the existing channel upstream of </a:t>
              </a:r>
              <a:r>
                <a:rPr lang="en-US" sz="1200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Deadwater</a:t>
              </a:r>
              <a:endParaRPr 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~ 375,000 cubic yards near fan and 150,000 cubic yards upstream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066579"/>
            <a:ext cx="9144000" cy="4724841"/>
            <a:chOff x="-9097108" y="4150140"/>
            <a:chExt cx="9144000" cy="47248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97108" y="4150140"/>
              <a:ext cx="9144000" cy="472484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-9097108" y="7674652"/>
              <a:ext cx="6178311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Channel excavation around the </a:t>
              </a:r>
              <a:r>
                <a:rPr lang="en-US" sz="1200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permiter</a:t>
              </a: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of the fan, partial filling of the </a:t>
              </a:r>
              <a:r>
                <a:rPr lang="en-US" sz="1200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Deadwater</a:t>
              </a: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reach, and channel excavation upstream of </a:t>
              </a:r>
              <a:r>
                <a:rPr lang="en-US" sz="1200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Deadwater</a:t>
              </a:r>
              <a:endParaRPr 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Excavation near fan: ~3,900', average depth 9', 260,000 cubic yards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~140,000 cubic yards of fill into </a:t>
              </a:r>
              <a:r>
                <a:rPr lang="en-US" sz="1200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Deadwater</a:t>
              </a: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reach, averaging 5'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would require haul roads on both banks and a temporary bridge downstream of the fan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916"/>
            <a:ext cx="9144000" cy="58066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6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00"/>
                    </a14:imgEffect>
                    <a14:imgEffect>
                      <a14:brightnessContrast bright="-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701" r="8005"/>
          <a:stretch/>
        </p:blipFill>
        <p:spPr>
          <a:xfrm>
            <a:off x="0" y="0"/>
            <a:ext cx="91671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11127"/>
            <a:ext cx="7886700" cy="6762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USACE Plan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987425"/>
            <a:ext cx="8667750" cy="46177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Draft EIS (May 1985)</a:t>
            </a: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IDFG pushed for fair consideration of Geomax plan</a:t>
            </a: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Public meetings and comment period (summer 1985)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political (state and local) support for channelization alternative #4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mixed public support  - many comments against channelization published in final report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 agency (federal or state) support for channelization alternative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48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09800" y="368300"/>
            <a:ext cx="4533899" cy="2460385"/>
            <a:chOff x="0" y="685801"/>
            <a:chExt cx="5418633" cy="29404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85801"/>
              <a:ext cx="5418633" cy="5467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32503"/>
              <a:ext cx="5287962" cy="1967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99965"/>
              <a:ext cx="5181601" cy="42633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93131" y="1354909"/>
            <a:ext cx="6049780" cy="4148182"/>
            <a:chOff x="0" y="3001399"/>
            <a:chExt cx="5287963" cy="36258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001399"/>
              <a:ext cx="5287962" cy="9170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" y="3949867"/>
              <a:ext cx="5287962" cy="267735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177328" y="1066800"/>
            <a:ext cx="6789343" cy="5033913"/>
            <a:chOff x="4660003" y="2465090"/>
            <a:chExt cx="4281689" cy="31746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7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60004" y="4183743"/>
              <a:ext cx="4281688" cy="14559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0003" y="2465090"/>
              <a:ext cx="4281689" cy="1843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72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"/>
            <a:ext cx="9144000" cy="686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Final Selection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0480" y="2575559"/>
            <a:ext cx="7803039" cy="2485990"/>
            <a:chOff x="117634" y="2339181"/>
            <a:chExt cx="8553131" cy="2724964"/>
          </a:xfrm>
        </p:grpSpPr>
        <p:grpSp>
          <p:nvGrpSpPr>
            <p:cNvPr id="6" name="Group 5"/>
            <p:cNvGrpSpPr/>
            <p:nvPr/>
          </p:nvGrpSpPr>
          <p:grpSpPr>
            <a:xfrm>
              <a:off x="295434" y="2339181"/>
              <a:ext cx="8375331" cy="2349501"/>
              <a:chOff x="1109190" y="4241801"/>
              <a:chExt cx="7107710" cy="19939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l="9152" t="16551" r="5299" b="10511"/>
              <a:stretch/>
            </p:blipFill>
            <p:spPr>
              <a:xfrm>
                <a:off x="2578100" y="4241801"/>
                <a:ext cx="5638800" cy="19939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9190" y="4241801"/>
                <a:ext cx="1468910" cy="19939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17634" y="4726782"/>
              <a:ext cx="1730882" cy="33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  <a:latin typeface="+mj-lt"/>
                </a:rPr>
                <a:t>700 page report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5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REL's website banner. The logo is on a grey-ish purple background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" y="1817225"/>
            <a:ext cx="7886700" cy="443310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USACE Cold Regions Research and Engineering Laboratory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Studied ice jam formation near Salmon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Tested an experimental ice boom upstream of Salmon, ID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reduce the amount of frazil ice making it to Deadwater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reduce the growth of the Deadwater ice jams</a:t>
            </a:r>
          </a:p>
        </p:txBody>
      </p:sp>
    </p:spTree>
    <p:extLst>
      <p:ext uri="{BB962C8B-B14F-4D97-AF65-F5344CB8AC3E}">
        <p14:creationId xmlns:p14="http://schemas.microsoft.com/office/powerpoint/2010/main" val="218816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.bp.blogspot.com/-PRbzQZUU4y0/VwcUXnTZxuI/AAAAAAAACNE/y3IRZfVMWmgQcjZvZA_0pdqExsp9By7ew/s1600/IMG_8948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2" r="11001"/>
          <a:stretch/>
        </p:blipFill>
        <p:spPr bwMode="auto">
          <a:xfrm>
            <a:off x="0" y="0"/>
            <a:ext cx="9155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319"/>
            <a:ext cx="9144000" cy="412303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Alluvial fan creates the Deadwater reach...but what caused it?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 consensus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Local rumors and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History of the Salmon-Challis N.F.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Army Corps reports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Geomax report</a:t>
            </a:r>
          </a:p>
          <a:p>
            <a:pPr lvl="2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"/>
            <a:ext cx="7886700" cy="6400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Origin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02278" y="3797008"/>
            <a:ext cx="6080761" cy="3092631"/>
            <a:chOff x="2240279" y="640081"/>
            <a:chExt cx="6903721" cy="35111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3881" t="16226" r="4488" b="1029"/>
            <a:stretch/>
          </p:blipFill>
          <p:spPr>
            <a:xfrm>
              <a:off x="2240279" y="640081"/>
              <a:ext cx="6903721" cy="298704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glow rad="101600">
                <a:schemeClr val="tx1">
                  <a:alpha val="60000"/>
                </a:schemeClr>
              </a:glow>
              <a:outerShdw blurRad="76200" dist="101600" dir="8100000" algn="tr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240279" y="3731946"/>
              <a:ext cx="6903720" cy="41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A History of the Salmon National Forest 1973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45165" y="2892107"/>
            <a:ext cx="5576915" cy="4018569"/>
            <a:chOff x="2639351" y="-1196629"/>
            <a:chExt cx="6504649" cy="4687068"/>
          </a:xfrm>
        </p:grpSpPr>
        <p:grpSp>
          <p:nvGrpSpPr>
            <p:cNvPr id="13" name="Group 12"/>
            <p:cNvGrpSpPr/>
            <p:nvPr/>
          </p:nvGrpSpPr>
          <p:grpSpPr>
            <a:xfrm>
              <a:off x="2639352" y="262083"/>
              <a:ext cx="6504648" cy="3228356"/>
              <a:chOff x="3799985" y="-1749599"/>
              <a:chExt cx="6504648" cy="322835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9986" y="-1749599"/>
                <a:ext cx="6504647" cy="280054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799985" y="1047986"/>
                <a:ext cx="6504647" cy="43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Salmon River Ice Jams USACE 1984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9351" y="-1196629"/>
              <a:ext cx="6504647" cy="122351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3498116" y="1071513"/>
            <a:ext cx="5584923" cy="6022725"/>
            <a:chOff x="3498116" y="1071513"/>
            <a:chExt cx="5584923" cy="60227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8116" y="1071513"/>
              <a:ext cx="5584923" cy="209130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084697" y="6540240"/>
              <a:ext cx="42978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Reducing Ice Jams Along the Salmon River, Geomax 1985</a:t>
              </a:r>
            </a:p>
            <a:p>
              <a:endParaRPr lang="en-US" sz="16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4698" y="3257515"/>
              <a:ext cx="4297846" cy="33447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065" y="1071512"/>
            <a:ext cx="8051973" cy="504080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6478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39" y="287120"/>
            <a:ext cx="3657600" cy="4932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776" y="767254"/>
            <a:ext cx="3657600" cy="47781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013" y="1198526"/>
            <a:ext cx="3657600" cy="4748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250" y="1618483"/>
            <a:ext cx="3657600" cy="4759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9376" y="2096467"/>
            <a:ext cx="3657600" cy="4701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4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443" y="211296"/>
            <a:ext cx="4867115" cy="643540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7" y="211296"/>
            <a:ext cx="8979247" cy="643540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89" y="179411"/>
            <a:ext cx="8833023" cy="649917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424" y="33187"/>
            <a:ext cx="4419151" cy="679162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57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21" y="154832"/>
            <a:ext cx="7886700" cy="625643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What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" y="3525519"/>
            <a:ext cx="6136640" cy="3332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Status quo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less frequent jamming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 flooding</a:t>
            </a:r>
          </a:p>
          <a:p>
            <a:pPr lvl="1"/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little public pressure</a:t>
            </a:r>
          </a:p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Issues are still lurking</a:t>
            </a:r>
          </a:p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No easy solutions</a:t>
            </a:r>
          </a:p>
          <a:p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Any attempt to alter Deadwater would likely face the same challenges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79081" y="6581001"/>
            <a:ext cx="2214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Shoup Bridge, January 2017</a:t>
            </a:r>
          </a:p>
        </p:txBody>
      </p:sp>
    </p:spTree>
    <p:extLst>
      <p:ext uri="{BB962C8B-B14F-4D97-AF65-F5344CB8AC3E}">
        <p14:creationId xmlns:p14="http://schemas.microsoft.com/office/powerpoint/2010/main" val="1245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-1"/>
          <a:stretch/>
        </p:blipFill>
        <p:spPr>
          <a:xfrm>
            <a:off x="81279" y="92597"/>
            <a:ext cx="4380439" cy="31020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60"/>
          <a:stretch/>
        </p:blipFill>
        <p:spPr>
          <a:xfrm>
            <a:off x="4640115" y="3530279"/>
            <a:ext cx="4371825" cy="32402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0"/>
          <a:stretch/>
        </p:blipFill>
        <p:spPr>
          <a:xfrm>
            <a:off x="81279" y="3530279"/>
            <a:ext cx="4394746" cy="32402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r="8360" b="3"/>
          <a:stretch/>
        </p:blipFill>
        <p:spPr>
          <a:xfrm>
            <a:off x="4635377" y="92597"/>
            <a:ext cx="4376563" cy="31020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37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/>
          <a:stretch/>
        </p:blipFill>
        <p:spPr>
          <a:xfrm>
            <a:off x="-23446" y="0"/>
            <a:ext cx="9167446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17568" y="1700211"/>
            <a:ext cx="1195956" cy="1601598"/>
          </a:xfrm>
          <a:custGeom>
            <a:avLst/>
            <a:gdLst>
              <a:gd name="connsiteX0" fmla="*/ 287037 w 1456680"/>
              <a:gd name="connsiteY0" fmla="*/ 12784 h 1950754"/>
              <a:gd name="connsiteX1" fmla="*/ 456594 w 1456680"/>
              <a:gd name="connsiteY1" fmla="*/ 24895 h 1950754"/>
              <a:gd name="connsiteX2" fmla="*/ 583762 w 1456680"/>
              <a:gd name="connsiteY2" fmla="*/ 49117 h 1950754"/>
              <a:gd name="connsiteX3" fmla="*/ 753320 w 1456680"/>
              <a:gd name="connsiteY3" fmla="*/ 127841 h 1950754"/>
              <a:gd name="connsiteX4" fmla="*/ 977378 w 1456680"/>
              <a:gd name="connsiteY4" fmla="*/ 212619 h 1950754"/>
              <a:gd name="connsiteX5" fmla="*/ 1056101 w 1456680"/>
              <a:gd name="connsiteY5" fmla="*/ 267120 h 1950754"/>
              <a:gd name="connsiteX6" fmla="*/ 1116658 w 1456680"/>
              <a:gd name="connsiteY6" fmla="*/ 376121 h 1950754"/>
              <a:gd name="connsiteX7" fmla="*/ 1146936 w 1456680"/>
              <a:gd name="connsiteY7" fmla="*/ 533568 h 1950754"/>
              <a:gd name="connsiteX8" fmla="*/ 1140880 w 1456680"/>
              <a:gd name="connsiteY8" fmla="*/ 654680 h 1950754"/>
              <a:gd name="connsiteX9" fmla="*/ 1171158 w 1456680"/>
              <a:gd name="connsiteY9" fmla="*/ 757626 h 1950754"/>
              <a:gd name="connsiteX10" fmla="*/ 1140880 w 1456680"/>
              <a:gd name="connsiteY10" fmla="*/ 824238 h 1950754"/>
              <a:gd name="connsiteX11" fmla="*/ 1177214 w 1456680"/>
              <a:gd name="connsiteY11" fmla="*/ 1030129 h 1950754"/>
              <a:gd name="connsiteX12" fmla="*/ 1268048 w 1456680"/>
              <a:gd name="connsiteY12" fmla="*/ 1181520 h 1950754"/>
              <a:gd name="connsiteX13" fmla="*/ 1195381 w 1456680"/>
              <a:gd name="connsiteY13" fmla="*/ 1302633 h 1950754"/>
              <a:gd name="connsiteX14" fmla="*/ 1401272 w 1456680"/>
              <a:gd name="connsiteY14" fmla="*/ 1514580 h 1950754"/>
              <a:gd name="connsiteX15" fmla="*/ 1449717 w 1456680"/>
              <a:gd name="connsiteY15" fmla="*/ 1805250 h 1950754"/>
              <a:gd name="connsiteX16" fmla="*/ 1413384 w 1456680"/>
              <a:gd name="connsiteY16" fmla="*/ 1950585 h 1950754"/>
              <a:gd name="connsiteX17" fmla="*/ 1062157 w 1456680"/>
              <a:gd name="connsiteY17" fmla="*/ 1823417 h 1950754"/>
              <a:gd name="connsiteX18" fmla="*/ 601929 w 1456680"/>
              <a:gd name="connsiteY18" fmla="*/ 1393467 h 1950754"/>
              <a:gd name="connsiteX19" fmla="*/ 511095 w 1456680"/>
              <a:gd name="connsiteY19" fmla="*/ 939295 h 1950754"/>
              <a:gd name="connsiteX20" fmla="*/ 383927 w 1456680"/>
              <a:gd name="connsiteY20" fmla="*/ 709181 h 1950754"/>
              <a:gd name="connsiteX21" fmla="*/ 232536 w 1456680"/>
              <a:gd name="connsiteY21" fmla="*/ 727348 h 1950754"/>
              <a:gd name="connsiteX22" fmla="*/ 32700 w 1456680"/>
              <a:gd name="connsiteY22" fmla="*/ 582013 h 1950754"/>
              <a:gd name="connsiteX23" fmla="*/ 26644 w 1456680"/>
              <a:gd name="connsiteY23" fmla="*/ 218675 h 1950754"/>
              <a:gd name="connsiteX24" fmla="*/ 287037 w 1456680"/>
              <a:gd name="connsiteY24" fmla="*/ 12784 h 19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56680" h="1950754">
                <a:moveTo>
                  <a:pt x="287037" y="12784"/>
                </a:moveTo>
                <a:cubicBezTo>
                  <a:pt x="358695" y="-19513"/>
                  <a:pt x="407140" y="18840"/>
                  <a:pt x="456594" y="24895"/>
                </a:cubicBezTo>
                <a:cubicBezTo>
                  <a:pt x="506048" y="30951"/>
                  <a:pt x="534308" y="31959"/>
                  <a:pt x="583762" y="49117"/>
                </a:cubicBezTo>
                <a:cubicBezTo>
                  <a:pt x="633216" y="66275"/>
                  <a:pt x="687717" y="100591"/>
                  <a:pt x="753320" y="127841"/>
                </a:cubicBezTo>
                <a:cubicBezTo>
                  <a:pt x="818923" y="155091"/>
                  <a:pt x="926915" y="189406"/>
                  <a:pt x="977378" y="212619"/>
                </a:cubicBezTo>
                <a:cubicBezTo>
                  <a:pt x="1027841" y="235832"/>
                  <a:pt x="1032888" y="239870"/>
                  <a:pt x="1056101" y="267120"/>
                </a:cubicBezTo>
                <a:cubicBezTo>
                  <a:pt x="1079314" y="294370"/>
                  <a:pt x="1101519" y="331713"/>
                  <a:pt x="1116658" y="376121"/>
                </a:cubicBezTo>
                <a:cubicBezTo>
                  <a:pt x="1131797" y="420529"/>
                  <a:pt x="1142899" y="487142"/>
                  <a:pt x="1146936" y="533568"/>
                </a:cubicBezTo>
                <a:cubicBezTo>
                  <a:pt x="1150973" y="579994"/>
                  <a:pt x="1136843" y="617337"/>
                  <a:pt x="1140880" y="654680"/>
                </a:cubicBezTo>
                <a:cubicBezTo>
                  <a:pt x="1144917" y="692023"/>
                  <a:pt x="1171158" y="729366"/>
                  <a:pt x="1171158" y="757626"/>
                </a:cubicBezTo>
                <a:cubicBezTo>
                  <a:pt x="1171158" y="785886"/>
                  <a:pt x="1139871" y="778821"/>
                  <a:pt x="1140880" y="824238"/>
                </a:cubicBezTo>
                <a:cubicBezTo>
                  <a:pt x="1141889" y="869655"/>
                  <a:pt x="1156019" y="970582"/>
                  <a:pt x="1177214" y="1030129"/>
                </a:cubicBezTo>
                <a:cubicBezTo>
                  <a:pt x="1198409" y="1089676"/>
                  <a:pt x="1265020" y="1136103"/>
                  <a:pt x="1268048" y="1181520"/>
                </a:cubicBezTo>
                <a:cubicBezTo>
                  <a:pt x="1271076" y="1226937"/>
                  <a:pt x="1173177" y="1247123"/>
                  <a:pt x="1195381" y="1302633"/>
                </a:cubicBezTo>
                <a:cubicBezTo>
                  <a:pt x="1217585" y="1358143"/>
                  <a:pt x="1358883" y="1430811"/>
                  <a:pt x="1401272" y="1514580"/>
                </a:cubicBezTo>
                <a:cubicBezTo>
                  <a:pt x="1443661" y="1598349"/>
                  <a:pt x="1447698" y="1732583"/>
                  <a:pt x="1449717" y="1805250"/>
                </a:cubicBezTo>
                <a:cubicBezTo>
                  <a:pt x="1451736" y="1877917"/>
                  <a:pt x="1477977" y="1947557"/>
                  <a:pt x="1413384" y="1950585"/>
                </a:cubicBezTo>
                <a:cubicBezTo>
                  <a:pt x="1348791" y="1953613"/>
                  <a:pt x="1197400" y="1916270"/>
                  <a:pt x="1062157" y="1823417"/>
                </a:cubicBezTo>
                <a:cubicBezTo>
                  <a:pt x="926915" y="1730564"/>
                  <a:pt x="693773" y="1540821"/>
                  <a:pt x="601929" y="1393467"/>
                </a:cubicBezTo>
                <a:cubicBezTo>
                  <a:pt x="510085" y="1246113"/>
                  <a:pt x="547429" y="1053343"/>
                  <a:pt x="511095" y="939295"/>
                </a:cubicBezTo>
                <a:cubicBezTo>
                  <a:pt x="474761" y="825247"/>
                  <a:pt x="430353" y="744505"/>
                  <a:pt x="383927" y="709181"/>
                </a:cubicBezTo>
                <a:cubicBezTo>
                  <a:pt x="337501" y="673857"/>
                  <a:pt x="291074" y="748543"/>
                  <a:pt x="232536" y="727348"/>
                </a:cubicBezTo>
                <a:cubicBezTo>
                  <a:pt x="173998" y="706153"/>
                  <a:pt x="67015" y="666792"/>
                  <a:pt x="32700" y="582013"/>
                </a:cubicBezTo>
                <a:cubicBezTo>
                  <a:pt x="-1615" y="497234"/>
                  <a:pt x="-16755" y="310519"/>
                  <a:pt x="26644" y="218675"/>
                </a:cubicBezTo>
                <a:cubicBezTo>
                  <a:pt x="70043" y="126831"/>
                  <a:pt x="215379" y="45081"/>
                  <a:pt x="287037" y="12784"/>
                </a:cubicBezTo>
                <a:close/>
              </a:path>
            </a:pathLst>
          </a:custGeom>
          <a:noFill/>
          <a:ln w="222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596" y="2931827"/>
            <a:ext cx="5079556" cy="390162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High gradient (1,000' per mile)</a:t>
            </a:r>
          </a:p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Highly erodible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Challis volcanic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Ancient lake bed up to 200' thick</a:t>
            </a:r>
          </a:p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Close proximity with upper Moose Creek</a:t>
            </a:r>
          </a:p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Drainage area ~8 square miles</a:t>
            </a:r>
          </a:p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Flows ~ 0.5-10 cfs</a:t>
            </a:r>
          </a:p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Placer and dredge mining (needed to impound water)</a:t>
            </a:r>
          </a:p>
        </p:txBody>
      </p:sp>
      <p:sp>
        <p:nvSpPr>
          <p:cNvPr id="11" name="Freeform 10"/>
          <p:cNvSpPr/>
          <p:nvPr/>
        </p:nvSpPr>
        <p:spPr>
          <a:xfrm>
            <a:off x="1740815" y="1822935"/>
            <a:ext cx="2227361" cy="2327198"/>
          </a:xfrm>
          <a:custGeom>
            <a:avLst/>
            <a:gdLst>
              <a:gd name="connsiteX0" fmla="*/ 1102449 w 2668174"/>
              <a:gd name="connsiteY0" fmla="*/ 61839 h 2787770"/>
              <a:gd name="connsiteX1" fmla="*/ 1181173 w 2668174"/>
              <a:gd name="connsiteY1" fmla="*/ 13394 h 2787770"/>
              <a:gd name="connsiteX2" fmla="*/ 1278063 w 2668174"/>
              <a:gd name="connsiteY2" fmla="*/ 19449 h 2787770"/>
              <a:gd name="connsiteX3" fmla="*/ 1272007 w 2668174"/>
              <a:gd name="connsiteY3" fmla="*/ 225341 h 2787770"/>
              <a:gd name="connsiteX4" fmla="*/ 1332563 w 2668174"/>
              <a:gd name="connsiteY4" fmla="*/ 449399 h 2787770"/>
              <a:gd name="connsiteX5" fmla="*/ 1556622 w 2668174"/>
              <a:gd name="connsiteY5" fmla="*/ 558400 h 2787770"/>
              <a:gd name="connsiteX6" fmla="*/ 1653512 w 2668174"/>
              <a:gd name="connsiteY6" fmla="*/ 534178 h 2787770"/>
              <a:gd name="connsiteX7" fmla="*/ 1750402 w 2668174"/>
              <a:gd name="connsiteY7" fmla="*/ 685569 h 2787770"/>
              <a:gd name="connsiteX8" fmla="*/ 1810958 w 2668174"/>
              <a:gd name="connsiteY8" fmla="*/ 1036795 h 2787770"/>
              <a:gd name="connsiteX9" fmla="*/ 1877570 w 2668174"/>
              <a:gd name="connsiteY9" fmla="*/ 1206353 h 2787770"/>
              <a:gd name="connsiteX10" fmla="*/ 2065294 w 2668174"/>
              <a:gd name="connsiteY10" fmla="*/ 1424355 h 2787770"/>
              <a:gd name="connsiteX11" fmla="*/ 2380187 w 2668174"/>
              <a:gd name="connsiteY11" fmla="*/ 1672636 h 2787770"/>
              <a:gd name="connsiteX12" fmla="*/ 2616357 w 2668174"/>
              <a:gd name="connsiteY12" fmla="*/ 1763471 h 2787770"/>
              <a:gd name="connsiteX13" fmla="*/ 2658746 w 2668174"/>
              <a:gd name="connsiteY13" fmla="*/ 1830082 h 2787770"/>
              <a:gd name="connsiteX14" fmla="*/ 2483133 w 2668174"/>
              <a:gd name="connsiteY14" fmla="*/ 2235810 h 2787770"/>
              <a:gd name="connsiteX15" fmla="*/ 2349909 w 2668174"/>
              <a:gd name="connsiteY15" fmla="*/ 2459868 h 2787770"/>
              <a:gd name="connsiteX16" fmla="*/ 2277242 w 2668174"/>
              <a:gd name="connsiteY16" fmla="*/ 2732371 h 2787770"/>
              <a:gd name="connsiteX17" fmla="*/ 1926015 w 2668174"/>
              <a:gd name="connsiteY17" fmla="*/ 2696037 h 2787770"/>
              <a:gd name="connsiteX18" fmla="*/ 1453676 w 2668174"/>
              <a:gd name="connsiteY18" fmla="*/ 2677871 h 2787770"/>
              <a:gd name="connsiteX19" fmla="*/ 1332563 w 2668174"/>
              <a:gd name="connsiteY19" fmla="*/ 2786872 h 2787770"/>
              <a:gd name="connsiteX20" fmla="*/ 1066116 w 2668174"/>
              <a:gd name="connsiteY20" fmla="*/ 2726316 h 2787770"/>
              <a:gd name="connsiteX21" fmla="*/ 593777 w 2668174"/>
              <a:gd name="connsiteY21" fmla="*/ 2665759 h 2787770"/>
              <a:gd name="connsiteX22" fmla="*/ 175938 w 2668174"/>
              <a:gd name="connsiteY22" fmla="*/ 2502257 h 2787770"/>
              <a:gd name="connsiteX23" fmla="*/ 325 w 2668174"/>
              <a:gd name="connsiteY23" fmla="*/ 2096530 h 2787770"/>
              <a:gd name="connsiteX24" fmla="*/ 139604 w 2668174"/>
              <a:gd name="connsiteY24" fmla="*/ 1884583 h 2787770"/>
              <a:gd name="connsiteX25" fmla="*/ 393941 w 2668174"/>
              <a:gd name="connsiteY25" fmla="*/ 1708970 h 2787770"/>
              <a:gd name="connsiteX26" fmla="*/ 654333 w 2668174"/>
              <a:gd name="connsiteY26" fmla="*/ 1642358 h 2787770"/>
              <a:gd name="connsiteX27" fmla="*/ 739112 w 2668174"/>
              <a:gd name="connsiteY27" fmla="*/ 1412244 h 2787770"/>
              <a:gd name="connsiteX28" fmla="*/ 672500 w 2668174"/>
              <a:gd name="connsiteY28" fmla="*/ 1024684 h 2787770"/>
              <a:gd name="connsiteX29" fmla="*/ 636166 w 2668174"/>
              <a:gd name="connsiteY29" fmla="*/ 727958 h 2787770"/>
              <a:gd name="connsiteX30" fmla="*/ 551387 w 2668174"/>
              <a:gd name="connsiteY30" fmla="*/ 407010 h 2787770"/>
              <a:gd name="connsiteX31" fmla="*/ 557443 w 2668174"/>
              <a:gd name="connsiteY31" fmla="*/ 273786 h 2787770"/>
              <a:gd name="connsiteX32" fmla="*/ 478720 w 2668174"/>
              <a:gd name="connsiteY32" fmla="*/ 170840 h 2787770"/>
              <a:gd name="connsiteX33" fmla="*/ 648277 w 2668174"/>
              <a:gd name="connsiteY33" fmla="*/ 86061 h 2787770"/>
              <a:gd name="connsiteX34" fmla="*/ 823891 w 2668174"/>
              <a:gd name="connsiteY34" fmla="*/ 31561 h 2787770"/>
              <a:gd name="connsiteX35" fmla="*/ 981337 w 2668174"/>
              <a:gd name="connsiteY35" fmla="*/ 61839 h 2787770"/>
              <a:gd name="connsiteX36" fmla="*/ 1163006 w 2668174"/>
              <a:gd name="connsiteY36" fmla="*/ 25505 h 278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68174" h="2787770">
                <a:moveTo>
                  <a:pt x="1102449" y="61839"/>
                </a:moveTo>
                <a:cubicBezTo>
                  <a:pt x="1127176" y="41149"/>
                  <a:pt x="1151904" y="20459"/>
                  <a:pt x="1181173" y="13394"/>
                </a:cubicBezTo>
                <a:cubicBezTo>
                  <a:pt x="1210442" y="6329"/>
                  <a:pt x="1262924" y="-15875"/>
                  <a:pt x="1278063" y="19449"/>
                </a:cubicBezTo>
                <a:cubicBezTo>
                  <a:pt x="1293202" y="54773"/>
                  <a:pt x="1262924" y="153683"/>
                  <a:pt x="1272007" y="225341"/>
                </a:cubicBezTo>
                <a:cubicBezTo>
                  <a:pt x="1281090" y="296999"/>
                  <a:pt x="1285127" y="393889"/>
                  <a:pt x="1332563" y="449399"/>
                </a:cubicBezTo>
                <a:cubicBezTo>
                  <a:pt x="1379999" y="504909"/>
                  <a:pt x="1503131" y="544270"/>
                  <a:pt x="1556622" y="558400"/>
                </a:cubicBezTo>
                <a:cubicBezTo>
                  <a:pt x="1610114" y="572530"/>
                  <a:pt x="1621215" y="512983"/>
                  <a:pt x="1653512" y="534178"/>
                </a:cubicBezTo>
                <a:cubicBezTo>
                  <a:pt x="1685809" y="555373"/>
                  <a:pt x="1724161" y="601800"/>
                  <a:pt x="1750402" y="685569"/>
                </a:cubicBezTo>
                <a:cubicBezTo>
                  <a:pt x="1776643" y="769339"/>
                  <a:pt x="1789763" y="949998"/>
                  <a:pt x="1810958" y="1036795"/>
                </a:cubicBezTo>
                <a:cubicBezTo>
                  <a:pt x="1832153" y="1123592"/>
                  <a:pt x="1835181" y="1141760"/>
                  <a:pt x="1877570" y="1206353"/>
                </a:cubicBezTo>
                <a:cubicBezTo>
                  <a:pt x="1919959" y="1270946"/>
                  <a:pt x="1981525" y="1346641"/>
                  <a:pt x="2065294" y="1424355"/>
                </a:cubicBezTo>
                <a:cubicBezTo>
                  <a:pt x="2149063" y="1502069"/>
                  <a:pt x="2288343" y="1616117"/>
                  <a:pt x="2380187" y="1672636"/>
                </a:cubicBezTo>
                <a:cubicBezTo>
                  <a:pt x="2472031" y="1729155"/>
                  <a:pt x="2569931" y="1737230"/>
                  <a:pt x="2616357" y="1763471"/>
                </a:cubicBezTo>
                <a:cubicBezTo>
                  <a:pt x="2662783" y="1789712"/>
                  <a:pt x="2680950" y="1751359"/>
                  <a:pt x="2658746" y="1830082"/>
                </a:cubicBezTo>
                <a:cubicBezTo>
                  <a:pt x="2636542" y="1908805"/>
                  <a:pt x="2534606" y="2130846"/>
                  <a:pt x="2483133" y="2235810"/>
                </a:cubicBezTo>
                <a:cubicBezTo>
                  <a:pt x="2431660" y="2340774"/>
                  <a:pt x="2384224" y="2377108"/>
                  <a:pt x="2349909" y="2459868"/>
                </a:cubicBezTo>
                <a:cubicBezTo>
                  <a:pt x="2315594" y="2542628"/>
                  <a:pt x="2347891" y="2693009"/>
                  <a:pt x="2277242" y="2732371"/>
                </a:cubicBezTo>
                <a:cubicBezTo>
                  <a:pt x="2206593" y="2771733"/>
                  <a:pt x="2063276" y="2705120"/>
                  <a:pt x="1926015" y="2696037"/>
                </a:cubicBezTo>
                <a:cubicBezTo>
                  <a:pt x="1788754" y="2686954"/>
                  <a:pt x="1552585" y="2662732"/>
                  <a:pt x="1453676" y="2677871"/>
                </a:cubicBezTo>
                <a:cubicBezTo>
                  <a:pt x="1354767" y="2693010"/>
                  <a:pt x="1397156" y="2778798"/>
                  <a:pt x="1332563" y="2786872"/>
                </a:cubicBezTo>
                <a:cubicBezTo>
                  <a:pt x="1267970" y="2794946"/>
                  <a:pt x="1189247" y="2746501"/>
                  <a:pt x="1066116" y="2726316"/>
                </a:cubicBezTo>
                <a:cubicBezTo>
                  <a:pt x="942985" y="2706131"/>
                  <a:pt x="742140" y="2703102"/>
                  <a:pt x="593777" y="2665759"/>
                </a:cubicBezTo>
                <a:cubicBezTo>
                  <a:pt x="445414" y="2628416"/>
                  <a:pt x="274847" y="2597128"/>
                  <a:pt x="175938" y="2502257"/>
                </a:cubicBezTo>
                <a:cubicBezTo>
                  <a:pt x="77029" y="2407386"/>
                  <a:pt x="6381" y="2199476"/>
                  <a:pt x="325" y="2096530"/>
                </a:cubicBezTo>
                <a:cubicBezTo>
                  <a:pt x="-5731" y="1993584"/>
                  <a:pt x="74001" y="1949176"/>
                  <a:pt x="139604" y="1884583"/>
                </a:cubicBezTo>
                <a:cubicBezTo>
                  <a:pt x="205207" y="1819990"/>
                  <a:pt x="308153" y="1749341"/>
                  <a:pt x="393941" y="1708970"/>
                </a:cubicBezTo>
                <a:cubicBezTo>
                  <a:pt x="479729" y="1668599"/>
                  <a:pt x="596805" y="1691812"/>
                  <a:pt x="654333" y="1642358"/>
                </a:cubicBezTo>
                <a:cubicBezTo>
                  <a:pt x="711861" y="1592904"/>
                  <a:pt x="736084" y="1515190"/>
                  <a:pt x="739112" y="1412244"/>
                </a:cubicBezTo>
                <a:cubicBezTo>
                  <a:pt x="742140" y="1309298"/>
                  <a:pt x="689658" y="1138732"/>
                  <a:pt x="672500" y="1024684"/>
                </a:cubicBezTo>
                <a:cubicBezTo>
                  <a:pt x="655342" y="910636"/>
                  <a:pt x="656352" y="830904"/>
                  <a:pt x="636166" y="727958"/>
                </a:cubicBezTo>
                <a:cubicBezTo>
                  <a:pt x="615980" y="625012"/>
                  <a:pt x="564507" y="482705"/>
                  <a:pt x="551387" y="407010"/>
                </a:cubicBezTo>
                <a:cubicBezTo>
                  <a:pt x="538267" y="331315"/>
                  <a:pt x="569554" y="313148"/>
                  <a:pt x="557443" y="273786"/>
                </a:cubicBezTo>
                <a:cubicBezTo>
                  <a:pt x="545332" y="234424"/>
                  <a:pt x="463581" y="202128"/>
                  <a:pt x="478720" y="170840"/>
                </a:cubicBezTo>
                <a:cubicBezTo>
                  <a:pt x="493859" y="139552"/>
                  <a:pt x="590749" y="109274"/>
                  <a:pt x="648277" y="86061"/>
                </a:cubicBezTo>
                <a:cubicBezTo>
                  <a:pt x="705805" y="62848"/>
                  <a:pt x="768381" y="35598"/>
                  <a:pt x="823891" y="31561"/>
                </a:cubicBezTo>
                <a:cubicBezTo>
                  <a:pt x="879401" y="27524"/>
                  <a:pt x="924818" y="62848"/>
                  <a:pt x="981337" y="61839"/>
                </a:cubicBezTo>
                <a:cubicBezTo>
                  <a:pt x="1037856" y="60830"/>
                  <a:pt x="1100431" y="43167"/>
                  <a:pt x="1163006" y="25505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83749" y="2818979"/>
            <a:ext cx="269430" cy="30901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46" y="2055557"/>
            <a:ext cx="2446606" cy="89090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Dump Creek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40" y="290567"/>
            <a:ext cx="6769296" cy="621430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1198880" y="5862320"/>
            <a:ext cx="670560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90320" y="5543152"/>
            <a:ext cx="57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Himalaya" panose="01010100010101010101" pitchFamily="2" charset="0"/>
              </a:rPr>
              <a:t>200'</a:t>
            </a:r>
          </a:p>
        </p:txBody>
      </p:sp>
    </p:spTree>
    <p:extLst>
      <p:ext uri="{BB962C8B-B14F-4D97-AF65-F5344CB8AC3E}">
        <p14:creationId xmlns:p14="http://schemas.microsoft.com/office/powerpoint/2010/main" val="54366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/>
      <p:bldP spid="11" grpId="0" animBg="1"/>
      <p:bldP spid="21" grpId="0" animBg="1"/>
      <p:bldP spid="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" y="0"/>
            <a:ext cx="9143015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8392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Mining Impacts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3568" y="883920"/>
            <a:ext cx="8999939" cy="5974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Placer mining made it impossible to determine locations of original channels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Diversion of Moose Creek into Dump Creek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Drainage area and spring flows increased to ~33 square miles and &gt;100 cfs (flows in excess of 400 cfs recorded)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Downcutting created a deep chasm and undercut side slopes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slope failures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0.5 mile wide by 300' deep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1974 estimates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9,000,000 cubic yards of material transported into Salmon River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coarser </a:t>
            </a:r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bedload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deposited in alluvial fan</a:t>
            </a:r>
          </a:p>
        </p:txBody>
      </p:sp>
    </p:spTree>
    <p:extLst>
      <p:ext uri="{BB962C8B-B14F-4D97-AF65-F5344CB8AC3E}">
        <p14:creationId xmlns:p14="http://schemas.microsoft.com/office/powerpoint/2010/main" val="390778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9557"/>
            <a:ext cx="3440450" cy="883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River Impacts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0612" y="1428520"/>
            <a:ext cx="3569450" cy="543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Downstream deposits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73" y="119149"/>
            <a:ext cx="5186820" cy="664186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0612" y="2234276"/>
            <a:ext cx="3569450" cy="563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Deadwater reach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0612" y="3059314"/>
            <a:ext cx="3569450" cy="595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Ice jam initiation</a:t>
            </a:r>
            <a:endParaRPr lang="en-US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11" y="119149"/>
            <a:ext cx="4326816" cy="6641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26" y="2049318"/>
            <a:ext cx="6282267" cy="4711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40612" y="3921068"/>
            <a:ext cx="3569450" cy="595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Possible increase of predatory fish</a:t>
            </a:r>
            <a:endParaRPr 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56878" y="4782822"/>
            <a:ext cx="3569450" cy="595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Many others (some positive)</a:t>
            </a:r>
            <a:endParaRPr lang="en-US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0" y="150668"/>
            <a:ext cx="5067300" cy="6610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206" y="119148"/>
            <a:ext cx="5121753" cy="6641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87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7886700" cy="883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Deadwater Ice Jam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792481"/>
            <a:ext cx="9144000" cy="52947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Why does it form?</a:t>
            </a:r>
          </a:p>
          <a:p>
            <a:pPr lvl="1"/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low gradient  and velocity </a:t>
            </a:r>
            <a:r>
              <a:rPr lang="en-US" sz="19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(&lt;1ft/sec)</a:t>
            </a:r>
          </a:p>
          <a:p>
            <a:pPr lvl="1"/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highly shaded</a:t>
            </a:r>
          </a:p>
          <a:p>
            <a:pPr lvl="1"/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results in surface freezing over</a:t>
            </a:r>
          </a:p>
          <a:p>
            <a:pPr lvl="2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frazil ice collects underneath</a:t>
            </a:r>
          </a:p>
          <a:p>
            <a:pPr lvl="2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creates "hanging dam" on the upstream end</a:t>
            </a:r>
          </a:p>
          <a:p>
            <a:pPr lvl="2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 exceed 16' in thickness</a:t>
            </a: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Increased water velocity under the ice dam scours out any built up sediment within the Deadwater reach and maintains the ~19' depth</a:t>
            </a:r>
          </a:p>
          <a:p>
            <a:pPr lvl="1"/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 increased velocity and turbidity likely moves fish upstream and downstream of the Deadwater reach </a:t>
            </a: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8812" r="2945" b="3063"/>
          <a:stretch/>
        </p:blipFill>
        <p:spPr>
          <a:xfrm>
            <a:off x="657895" y="1259840"/>
            <a:ext cx="7828209" cy="4827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68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1194"/>
          <a:stretch/>
        </p:blipFill>
        <p:spPr>
          <a:xfrm>
            <a:off x="-23447" y="0"/>
            <a:ext cx="91908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103632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Ice Jam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06" y="115747"/>
            <a:ext cx="5052107" cy="665988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626"/>
            <a:ext cx="7886700" cy="43513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Increases river stage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Impacts many miles of river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occasionally to upstream of Salmon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Winter flooding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Public demanded action following winter floods in 1982 and 1984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1.0 and 1.8 million in damages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Lemhi River backed up with ice resulting in...</a:t>
            </a:r>
          </a:p>
        </p:txBody>
      </p:sp>
    </p:spTree>
    <p:extLst>
      <p:ext uri="{BB962C8B-B14F-4D97-AF65-F5344CB8AC3E}">
        <p14:creationId xmlns:p14="http://schemas.microsoft.com/office/powerpoint/2010/main" val="33743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1" y="358815"/>
            <a:ext cx="8643405" cy="59088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0" y="659757"/>
            <a:ext cx="8712515" cy="55427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" y="851309"/>
            <a:ext cx="9107699" cy="5098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https://ioem.idaho.gov/wp-content/uploads/sites/57/2018/12/SalmonMap_web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  <a14:imgEffect>
                      <a14:saturation sat="0"/>
                    </a14:imgEffect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27" y="24328"/>
            <a:ext cx="4843145" cy="680934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03" y="0"/>
            <a:ext cx="593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3" y="887144"/>
            <a:ext cx="8928335" cy="5083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8" y="575685"/>
            <a:ext cx="8598884" cy="5976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09" y="144780"/>
            <a:ext cx="5204182" cy="664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00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9578</TotalTime>
  <Words>902</Words>
  <Application>Microsoft Office PowerPoint</Application>
  <PresentationFormat>On-screen Show (4:3)</PresentationFormat>
  <Paragraphs>147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Microsoft JhengHei</vt:lpstr>
      <vt:lpstr>Arial</vt:lpstr>
      <vt:lpstr>Calibri</vt:lpstr>
      <vt:lpstr>Calibri Light</vt:lpstr>
      <vt:lpstr>Office Theme</vt:lpstr>
      <vt:lpstr>DEADWATER  History and River Impacts</vt:lpstr>
      <vt:lpstr>Origin</vt:lpstr>
      <vt:lpstr>Dump Creek</vt:lpstr>
      <vt:lpstr>Mining Impacts</vt:lpstr>
      <vt:lpstr>PowerPoint Presentation</vt:lpstr>
      <vt:lpstr>PowerPoint Presentation</vt:lpstr>
      <vt:lpstr>Ice Jam Problems</vt:lpstr>
      <vt:lpstr>PowerPoint Presentation</vt:lpstr>
      <vt:lpstr>PowerPoint Presentation</vt:lpstr>
      <vt:lpstr>PowerPoint Presentation</vt:lpstr>
      <vt:lpstr>PowerPoint Presentation</vt:lpstr>
      <vt:lpstr>Call for action</vt:lpstr>
      <vt:lpstr>Previous work and proposed alternatives</vt:lpstr>
      <vt:lpstr>USACE Salmon River Flood Damage Reduction Project Report</vt:lpstr>
      <vt:lpstr>Considered Alternatives</vt:lpstr>
      <vt:lpstr>USACE Plan Development</vt:lpstr>
      <vt:lpstr>PowerPoint Presentation</vt:lpstr>
      <vt:lpstr>Final Selection</vt:lpstr>
      <vt:lpstr>PowerPoint Presentation</vt:lpstr>
      <vt:lpstr>PowerPoint Presentation</vt:lpstr>
      <vt:lpstr>PowerPoint Presentation</vt:lpstr>
      <vt:lpstr>What now?</vt:lpstr>
      <vt:lpstr>PowerPoint Presentation</vt:lpstr>
    </vt:vector>
  </TitlesOfParts>
  <Company>Department of Fish and Game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Beller,Brent</dc:creator>
  <cp:lastModifiedBy>Gavin Aguilar</cp:lastModifiedBy>
  <cp:revision>133</cp:revision>
  <cp:lastPrinted>2022-01-04T21:37:16Z</cp:lastPrinted>
  <dcterms:created xsi:type="dcterms:W3CDTF">2021-10-29T16:13:55Z</dcterms:created>
  <dcterms:modified xsi:type="dcterms:W3CDTF">2024-06-18T16:07:38Z</dcterms:modified>
</cp:coreProperties>
</file>