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6" r:id="rId7"/>
    <p:sldId id="268" r:id="rId8"/>
    <p:sldId id="264" r:id="rId9"/>
    <p:sldId id="258" r:id="rId10"/>
    <p:sldId id="267" r:id="rId11"/>
    <p:sldId id="270" r:id="rId12"/>
    <p:sldId id="259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AE077-F495-C021-37DB-292E6F4B7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B807B-A0AA-29DC-B130-189697E37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28A01-6E68-6237-EA80-D428353A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08110-64E2-5B95-3E6F-F80D4C854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140C9-CC30-E460-E529-AB733260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6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CF10-C461-1791-5B3B-03A605C29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8D19D-97C4-391C-C948-C7DB644A3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A19B7-7C49-A7FD-C986-7210EDA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20FF8-8800-5848-F9D7-3BAC2572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D6CFC-6C02-FA82-3E8D-8B6773FF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8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B1D34A-5355-D1B4-A530-0ECCBCFDD3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6305B-2277-CB3D-8F36-DDCFBCBCA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E87C4-F6AA-E21E-01AC-491E307C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5BF1C-9C95-9B52-B3B4-B4BB05560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D94CE-3B48-C1F1-AC3F-44EF1906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78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AB95-3D8D-4943-5EEB-E4CE9315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CCAD1-DCE3-E4D0-310D-CE1C121C0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2A1C3-FFDB-FD0F-3D12-5F5A3701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1812A-71D5-A787-DAB5-78AB2781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D7ADE-DB64-42C6-0305-85FA2F05F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6F05-BB44-7081-327B-8507C2D9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097EE-6814-EC3E-2EEC-AADC3A8A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BAC78-3908-0C1D-A456-38C38AB6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A9ED3-8C06-7BA0-7F55-087C20A95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F10C7-499C-205B-C211-F96FAA46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8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9A1A-8F2B-EF22-1585-775367CF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63012-D174-FECA-C212-A08849DBC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38413-57B7-B7F9-9343-B7268B9A7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A99CF-AAD6-D6C4-17A2-4BBED1D8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91571-742C-5628-3B63-FCA890827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86541-20AC-EBDC-C2CA-ECB175AD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3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75A64-A924-7818-763A-DB3A57DE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9958F-54AF-D483-66B7-1CB2E0910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5D6CE-9667-C56C-2351-52E195DFC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2C901F-56F5-16D9-EDD7-409F2F8BD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6C522-390D-6CF8-8C23-E9796ACE5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77DD2-849F-F197-57C2-22E2B11F0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7D364-FB62-23A5-3AA4-AFC51385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6260F-202B-6278-67A0-E3E2D113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A5C3-AFB7-920F-D63A-00E576A1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777505-F690-E5DE-3DCF-B3808DC2A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A38B73-43F0-EC97-82F6-91155837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AFD2D-717A-DA10-2F93-7BC87189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1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5C7E61-0A81-9774-C189-FA572E004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71D6D-0FB1-F9AB-AF37-B211A7CC1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13EAB-B334-9E6A-1A8C-6522A983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1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561A-FB97-8F69-DC09-2B89B44D4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8B293-31F6-B323-86B3-274944355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B3F10-E6E0-0D73-CCA7-5C69BB7A7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A7DC7-7842-3C96-037C-B3A70789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9706F-EAA7-EAB6-2CA8-B9135BF5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43229-1A59-9434-A848-852E8F92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1D02B-C368-FC6E-E591-91D29D6EB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74B06-52B8-4189-6D71-2A02F22828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EA923-25B4-8A97-B2B6-B8AD30796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BA870-5C01-F2CB-F941-192618E6F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203E3-A8AE-30E7-9FC3-B3C429E39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7E153-B2FF-14E9-F8F8-20862CEC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9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C4F4CF-6512-CA61-6F8A-64FE6163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8E973-84BD-DCB6-1303-F74205B43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4FE7A-1317-8B96-8451-84E1D3772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85B6C-339C-4BD1-904F-4191C5CDCDB3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319DC-02E2-A6AF-AD44-E392425A9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A425B-8E64-969C-608D-4ED15DDC8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F3A77-0D9A-41AA-B081-E3088FFFD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1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7DDE1-4FC6-B6F0-A23D-69E3A9B653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Lemhi River </a:t>
            </a:r>
            <a:br>
              <a:rPr lang="en-US" dirty="0"/>
            </a:br>
            <a:r>
              <a:rPr lang="en-US" dirty="0"/>
              <a:t>Watershed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C3A74-BF8A-46D1-8978-9E4A3F1C5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Rob Richardson</a:t>
            </a:r>
          </a:p>
          <a:p>
            <a:r>
              <a:rPr lang="en-US" dirty="0"/>
              <a:t>Geomorphologist</a:t>
            </a:r>
          </a:p>
        </p:txBody>
      </p:sp>
    </p:spTree>
    <p:extLst>
      <p:ext uri="{BB962C8B-B14F-4D97-AF65-F5344CB8AC3E}">
        <p14:creationId xmlns:p14="http://schemas.microsoft.com/office/powerpoint/2010/main" val="2313308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0493F4-42FD-665E-1FA6-EBB756239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3" r="4514"/>
          <a:stretch/>
        </p:blipFill>
        <p:spPr>
          <a:xfrm>
            <a:off x="110837" y="880848"/>
            <a:ext cx="4590474" cy="30956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C2E24E-1DD4-65F2-E570-4FC77A3E6DD4}"/>
              </a:ext>
            </a:extLst>
          </p:cNvPr>
          <p:cNvSpPr txBox="1"/>
          <p:nvPr/>
        </p:nvSpPr>
        <p:spPr>
          <a:xfrm>
            <a:off x="5046278" y="197193"/>
            <a:ext cx="702948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Largest Recorded Floods in the Lemhi: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2,110 </a:t>
            </a:r>
            <a:r>
              <a:rPr lang="en-US" dirty="0" err="1"/>
              <a:t>cfs</a:t>
            </a:r>
            <a:r>
              <a:rPr lang="en-US" dirty="0"/>
              <a:t> (June 9, 1942) – Gage in Salmon (1928 – 1943)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2,920 </a:t>
            </a:r>
            <a:r>
              <a:rPr lang="en-US" dirty="0" err="1"/>
              <a:t>cfs</a:t>
            </a:r>
            <a:r>
              <a:rPr lang="en-US" dirty="0"/>
              <a:t> (June 6, 1995) – Gage below L5 near Salmon (1992 –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2,430 </a:t>
            </a:r>
            <a:r>
              <a:rPr lang="en-US" dirty="0" err="1"/>
              <a:t>cfs</a:t>
            </a:r>
            <a:r>
              <a:rPr lang="en-US" dirty="0"/>
              <a:t> (June 21, 1984) – Gage near Lemhi (1956 – 2023)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D6328E-48CC-F583-7CAF-6C34CB3A6EB2}"/>
              </a:ext>
            </a:extLst>
          </p:cNvPr>
          <p:cNvSpPr txBox="1"/>
          <p:nvPr/>
        </p:nvSpPr>
        <p:spPr>
          <a:xfrm>
            <a:off x="187584" y="172962"/>
            <a:ext cx="1579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Floods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E5698-FCAE-E1E0-07FC-52157C17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753" y="3419522"/>
            <a:ext cx="4466391" cy="33497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EB8834-BE6F-EAFA-7CD3-73C82DB28515}"/>
              </a:ext>
            </a:extLst>
          </p:cNvPr>
          <p:cNvSpPr txBox="1"/>
          <p:nvPr/>
        </p:nvSpPr>
        <p:spPr>
          <a:xfrm>
            <a:off x="123294" y="4471542"/>
            <a:ext cx="2403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Example: </a:t>
            </a:r>
          </a:p>
          <a:p>
            <a:r>
              <a:rPr lang="en-US" sz="2400" dirty="0"/>
              <a:t>Walla Walla River</a:t>
            </a:r>
          </a:p>
          <a:p>
            <a:r>
              <a:rPr lang="en-US" sz="2400" dirty="0"/>
              <a:t>Confined Channel</a:t>
            </a:r>
          </a:p>
          <a:p>
            <a:r>
              <a:rPr lang="en-US" sz="2400" dirty="0"/>
              <a:t>100-yr Flood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6FE7F41-07DC-157E-6CE2-812095CB8971}"/>
              </a:ext>
            </a:extLst>
          </p:cNvPr>
          <p:cNvCxnSpPr>
            <a:cxnSpLocks/>
          </p:cNvCxnSpPr>
          <p:nvPr/>
        </p:nvCxnSpPr>
        <p:spPr>
          <a:xfrm flipV="1">
            <a:off x="1486445" y="4024964"/>
            <a:ext cx="180718" cy="49506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0E0CA3D-5DA7-73C2-A106-BCA9A6C5862D}"/>
              </a:ext>
            </a:extLst>
          </p:cNvPr>
          <p:cNvCxnSpPr>
            <a:cxnSpLocks/>
          </p:cNvCxnSpPr>
          <p:nvPr/>
        </p:nvCxnSpPr>
        <p:spPr>
          <a:xfrm>
            <a:off x="1576804" y="4725543"/>
            <a:ext cx="11182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2F621C2-1528-F47A-4DAB-BAA38F504D62}"/>
              </a:ext>
            </a:extLst>
          </p:cNvPr>
          <p:cNvSpPr txBox="1"/>
          <p:nvPr/>
        </p:nvSpPr>
        <p:spPr>
          <a:xfrm>
            <a:off x="187584" y="95809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1946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B093D5-282E-AAFF-42F7-BD52C29892AB}"/>
              </a:ext>
            </a:extLst>
          </p:cNvPr>
          <p:cNvSpPr txBox="1"/>
          <p:nvPr/>
        </p:nvSpPr>
        <p:spPr>
          <a:xfrm>
            <a:off x="6608558" y="349596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88FD1A-4224-7940-B6EA-5A711B7FF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650" y="1826774"/>
            <a:ext cx="7372350" cy="60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6784E1-3356-B7DF-52F8-2BE7EA425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456" y="2416494"/>
            <a:ext cx="7381875" cy="247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8F4DEE-E42D-D484-9BB1-8961C707E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648500"/>
            <a:ext cx="7391400" cy="247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0BACD5-733B-0350-CCC0-2F50E34778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006" y="2881843"/>
            <a:ext cx="4886325" cy="361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3D9733-FB12-C879-A442-19DE9BCE7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6300" y="3379691"/>
            <a:ext cx="2513822" cy="34013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6FD50C-F7C5-3791-90EB-F483CF0AC070}"/>
              </a:ext>
            </a:extLst>
          </p:cNvPr>
          <p:cNvCxnSpPr/>
          <p:nvPr/>
        </p:nvCxnSpPr>
        <p:spPr>
          <a:xfrm>
            <a:off x="8061649" y="847901"/>
            <a:ext cx="1875453" cy="134916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4B6BD94-92EA-B40A-BD20-40C804C5C849}"/>
              </a:ext>
            </a:extLst>
          </p:cNvPr>
          <p:cNvCxnSpPr>
            <a:cxnSpLocks/>
          </p:cNvCxnSpPr>
          <p:nvPr/>
        </p:nvCxnSpPr>
        <p:spPr>
          <a:xfrm>
            <a:off x="9181322" y="1142760"/>
            <a:ext cx="1343609" cy="13698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E98844-F2BA-122F-8D9D-D800FCE00ADC}"/>
              </a:ext>
            </a:extLst>
          </p:cNvPr>
          <p:cNvCxnSpPr>
            <a:cxnSpLocks/>
          </p:cNvCxnSpPr>
          <p:nvPr/>
        </p:nvCxnSpPr>
        <p:spPr>
          <a:xfrm>
            <a:off x="9937102" y="1447050"/>
            <a:ext cx="1240971" cy="12475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662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C6907-A9BA-5B94-1141-6F52FD9AF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1"/>
          <a:stretch/>
        </p:blipFill>
        <p:spPr>
          <a:xfrm>
            <a:off x="92364" y="2445041"/>
            <a:ext cx="5273963" cy="30664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C2E24E-1DD4-65F2-E570-4FC77A3E6DD4}"/>
              </a:ext>
            </a:extLst>
          </p:cNvPr>
          <p:cNvSpPr txBox="1"/>
          <p:nvPr/>
        </p:nvSpPr>
        <p:spPr>
          <a:xfrm>
            <a:off x="5046278" y="234517"/>
            <a:ext cx="702948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Largest Recorded Floods in the Lemhi: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2,110 </a:t>
            </a:r>
            <a:r>
              <a:rPr lang="en-US" dirty="0" err="1"/>
              <a:t>cfs</a:t>
            </a:r>
            <a:r>
              <a:rPr lang="en-US" dirty="0"/>
              <a:t> (June 9, 1942) – Gage in Salmon (1928 – 1943)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2,430 </a:t>
            </a:r>
            <a:r>
              <a:rPr lang="en-US" dirty="0" err="1"/>
              <a:t>cfs</a:t>
            </a:r>
            <a:r>
              <a:rPr lang="en-US" dirty="0"/>
              <a:t> (June 21, 1984) – Gage near Lemhi (1956 – 2023)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2,920 </a:t>
            </a:r>
            <a:r>
              <a:rPr lang="en-US" dirty="0" err="1"/>
              <a:t>cfs</a:t>
            </a:r>
            <a:r>
              <a:rPr lang="en-US" dirty="0"/>
              <a:t> (June 6, 1995) – Gage below L5 near Salmon (1992 – 2017)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D6328E-48CC-F583-7CAF-6C34CB3A6EB2}"/>
              </a:ext>
            </a:extLst>
          </p:cNvPr>
          <p:cNvSpPr txBox="1"/>
          <p:nvPr/>
        </p:nvSpPr>
        <p:spPr>
          <a:xfrm>
            <a:off x="187584" y="172962"/>
            <a:ext cx="1579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Floods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62E78-2C87-AC30-AA1B-3AC78F52F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879" y="1527179"/>
            <a:ext cx="6719314" cy="18357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02B575-C4D7-BDA9-4EF6-DA1DEDEB7600}"/>
              </a:ext>
            </a:extLst>
          </p:cNvPr>
          <p:cNvSpPr txBox="1"/>
          <p:nvPr/>
        </p:nvSpPr>
        <p:spPr>
          <a:xfrm>
            <a:off x="2566012" y="5615708"/>
            <a:ext cx="2625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Lower Lemhi River  </a:t>
            </a:r>
          </a:p>
          <a:p>
            <a:r>
              <a:rPr lang="en-US" sz="2400" dirty="0"/>
              <a:t>1,680 </a:t>
            </a:r>
            <a:r>
              <a:rPr lang="en-US" sz="2400" dirty="0" err="1"/>
              <a:t>cfs</a:t>
            </a:r>
            <a:r>
              <a:rPr lang="en-US" sz="2400" dirty="0"/>
              <a:t> </a:t>
            </a:r>
          </a:p>
          <a:p>
            <a:r>
              <a:rPr lang="en-US" sz="2400" dirty="0"/>
              <a:t>Spring 2018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CF7959A9-00F7-6807-AC63-92E05E480FBE}"/>
              </a:ext>
            </a:extLst>
          </p:cNvPr>
          <p:cNvSpPr/>
          <p:nvPr/>
        </p:nvSpPr>
        <p:spPr>
          <a:xfrm rot="16200000">
            <a:off x="8661096" y="771212"/>
            <a:ext cx="356213" cy="1754911"/>
          </a:xfrm>
          <a:prstGeom prst="rightBrace">
            <a:avLst>
              <a:gd name="adj1" fmla="val 6170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75CED7-0BB3-3951-0A37-BD5A9268C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539" y="3419522"/>
            <a:ext cx="6738960" cy="33454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5D9C3A-A8FE-6E2B-D6E1-B9DB292797BA}"/>
              </a:ext>
            </a:extLst>
          </p:cNvPr>
          <p:cNvSpPr txBox="1"/>
          <p:nvPr/>
        </p:nvSpPr>
        <p:spPr>
          <a:xfrm>
            <a:off x="9580097" y="4082471"/>
            <a:ext cx="130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Barracks Ln.</a:t>
            </a:r>
          </a:p>
        </p:txBody>
      </p:sp>
    </p:spTree>
    <p:extLst>
      <p:ext uri="{BB962C8B-B14F-4D97-AF65-F5344CB8AC3E}">
        <p14:creationId xmlns:p14="http://schemas.microsoft.com/office/powerpoint/2010/main" val="3890318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FC11F2C-AD66-3D9E-7280-61D0C519CB86}"/>
              </a:ext>
            </a:extLst>
          </p:cNvPr>
          <p:cNvGrpSpPr/>
          <p:nvPr/>
        </p:nvGrpSpPr>
        <p:grpSpPr>
          <a:xfrm>
            <a:off x="8098427" y="301590"/>
            <a:ext cx="3953692" cy="3127410"/>
            <a:chOff x="8003177" y="2347824"/>
            <a:chExt cx="3953692" cy="312741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9606654-7EBE-9370-A41E-96E3AB07A18C}"/>
                </a:ext>
              </a:extLst>
            </p:cNvPr>
            <p:cNvSpPr/>
            <p:nvPr/>
          </p:nvSpPr>
          <p:spPr>
            <a:xfrm>
              <a:off x="8003177" y="3019017"/>
              <a:ext cx="3953692" cy="1908658"/>
            </a:xfrm>
            <a:custGeom>
              <a:avLst/>
              <a:gdLst>
                <a:gd name="connsiteX0" fmla="*/ 0 w 3884023"/>
                <a:gd name="connsiteY0" fmla="*/ 1565586 h 1922637"/>
                <a:gd name="connsiteX1" fmla="*/ 670560 w 3884023"/>
                <a:gd name="connsiteY1" fmla="*/ 1574295 h 1922637"/>
                <a:gd name="connsiteX2" fmla="*/ 1201783 w 3884023"/>
                <a:gd name="connsiteY2" fmla="*/ 659895 h 1922637"/>
                <a:gd name="connsiteX3" fmla="*/ 2194560 w 3884023"/>
                <a:gd name="connsiteY3" fmla="*/ 6752 h 1922637"/>
                <a:gd name="connsiteX4" fmla="*/ 2847703 w 3884023"/>
                <a:gd name="connsiteY4" fmla="*/ 398637 h 1922637"/>
                <a:gd name="connsiteX5" fmla="*/ 3230880 w 3884023"/>
                <a:gd name="connsiteY5" fmla="*/ 1591712 h 1922637"/>
                <a:gd name="connsiteX6" fmla="*/ 3884023 w 3884023"/>
                <a:gd name="connsiteY6" fmla="*/ 1922637 h 1922637"/>
                <a:gd name="connsiteX0" fmla="*/ 0 w 3884023"/>
                <a:gd name="connsiteY0" fmla="*/ 1565586 h 1922637"/>
                <a:gd name="connsiteX1" fmla="*/ 722812 w 3884023"/>
                <a:gd name="connsiteY1" fmla="*/ 1382707 h 1922637"/>
                <a:gd name="connsiteX2" fmla="*/ 1201783 w 3884023"/>
                <a:gd name="connsiteY2" fmla="*/ 659895 h 1922637"/>
                <a:gd name="connsiteX3" fmla="*/ 2194560 w 3884023"/>
                <a:gd name="connsiteY3" fmla="*/ 6752 h 1922637"/>
                <a:gd name="connsiteX4" fmla="*/ 2847703 w 3884023"/>
                <a:gd name="connsiteY4" fmla="*/ 398637 h 1922637"/>
                <a:gd name="connsiteX5" fmla="*/ 3230880 w 3884023"/>
                <a:gd name="connsiteY5" fmla="*/ 1591712 h 1922637"/>
                <a:gd name="connsiteX6" fmla="*/ 3884023 w 3884023"/>
                <a:gd name="connsiteY6" fmla="*/ 1922637 h 1922637"/>
                <a:gd name="connsiteX0" fmla="*/ 0 w 3884023"/>
                <a:gd name="connsiteY0" fmla="*/ 1569490 h 1926541"/>
                <a:gd name="connsiteX1" fmla="*/ 722812 w 3884023"/>
                <a:gd name="connsiteY1" fmla="*/ 1386611 h 1926541"/>
                <a:gd name="connsiteX2" fmla="*/ 1201783 w 3884023"/>
                <a:gd name="connsiteY2" fmla="*/ 228370 h 1926541"/>
                <a:gd name="connsiteX3" fmla="*/ 2194560 w 3884023"/>
                <a:gd name="connsiteY3" fmla="*/ 10656 h 1926541"/>
                <a:gd name="connsiteX4" fmla="*/ 2847703 w 3884023"/>
                <a:gd name="connsiteY4" fmla="*/ 402541 h 1926541"/>
                <a:gd name="connsiteX5" fmla="*/ 3230880 w 3884023"/>
                <a:gd name="connsiteY5" fmla="*/ 1595616 h 1926541"/>
                <a:gd name="connsiteX6" fmla="*/ 3884023 w 3884023"/>
                <a:gd name="connsiteY6" fmla="*/ 1926541 h 1926541"/>
                <a:gd name="connsiteX0" fmla="*/ 0 w 3884023"/>
                <a:gd name="connsiteY0" fmla="*/ 1736347 h 2093398"/>
                <a:gd name="connsiteX1" fmla="*/ 722812 w 3884023"/>
                <a:gd name="connsiteY1" fmla="*/ 1553468 h 2093398"/>
                <a:gd name="connsiteX2" fmla="*/ 1201783 w 3884023"/>
                <a:gd name="connsiteY2" fmla="*/ 395227 h 2093398"/>
                <a:gd name="connsiteX3" fmla="*/ 2116183 w 3884023"/>
                <a:gd name="connsiteY3" fmla="*/ 3341 h 2093398"/>
                <a:gd name="connsiteX4" fmla="*/ 2847703 w 3884023"/>
                <a:gd name="connsiteY4" fmla="*/ 569398 h 2093398"/>
                <a:gd name="connsiteX5" fmla="*/ 3230880 w 3884023"/>
                <a:gd name="connsiteY5" fmla="*/ 1762473 h 2093398"/>
                <a:gd name="connsiteX6" fmla="*/ 3884023 w 3884023"/>
                <a:gd name="connsiteY6" fmla="*/ 2093398 h 2093398"/>
                <a:gd name="connsiteX0" fmla="*/ 0 w 3884023"/>
                <a:gd name="connsiteY0" fmla="*/ 1734577 h 2091628"/>
                <a:gd name="connsiteX1" fmla="*/ 722812 w 3884023"/>
                <a:gd name="connsiteY1" fmla="*/ 1551698 h 2091628"/>
                <a:gd name="connsiteX2" fmla="*/ 1201783 w 3884023"/>
                <a:gd name="connsiteY2" fmla="*/ 393457 h 2091628"/>
                <a:gd name="connsiteX3" fmla="*/ 2116183 w 3884023"/>
                <a:gd name="connsiteY3" fmla="*/ 1571 h 2091628"/>
                <a:gd name="connsiteX4" fmla="*/ 2838994 w 3884023"/>
                <a:gd name="connsiteY4" fmla="*/ 506668 h 2091628"/>
                <a:gd name="connsiteX5" fmla="*/ 3230880 w 3884023"/>
                <a:gd name="connsiteY5" fmla="*/ 1760703 h 2091628"/>
                <a:gd name="connsiteX6" fmla="*/ 3884023 w 3884023"/>
                <a:gd name="connsiteY6" fmla="*/ 2091628 h 2091628"/>
                <a:gd name="connsiteX0" fmla="*/ 0 w 3884023"/>
                <a:gd name="connsiteY0" fmla="*/ 1734577 h 2091628"/>
                <a:gd name="connsiteX1" fmla="*/ 722812 w 3884023"/>
                <a:gd name="connsiteY1" fmla="*/ 1551698 h 2091628"/>
                <a:gd name="connsiteX2" fmla="*/ 1201783 w 3884023"/>
                <a:gd name="connsiteY2" fmla="*/ 393457 h 2091628"/>
                <a:gd name="connsiteX3" fmla="*/ 2116183 w 3884023"/>
                <a:gd name="connsiteY3" fmla="*/ 1571 h 2091628"/>
                <a:gd name="connsiteX4" fmla="*/ 2838994 w 3884023"/>
                <a:gd name="connsiteY4" fmla="*/ 506668 h 2091628"/>
                <a:gd name="connsiteX5" fmla="*/ 3187338 w 3884023"/>
                <a:gd name="connsiteY5" fmla="*/ 1569114 h 2091628"/>
                <a:gd name="connsiteX6" fmla="*/ 3884023 w 3884023"/>
                <a:gd name="connsiteY6" fmla="*/ 2091628 h 2091628"/>
                <a:gd name="connsiteX0" fmla="*/ 0 w 3857898"/>
                <a:gd name="connsiteY0" fmla="*/ 1734577 h 1778119"/>
                <a:gd name="connsiteX1" fmla="*/ 722812 w 3857898"/>
                <a:gd name="connsiteY1" fmla="*/ 1551698 h 1778119"/>
                <a:gd name="connsiteX2" fmla="*/ 1201783 w 3857898"/>
                <a:gd name="connsiteY2" fmla="*/ 393457 h 1778119"/>
                <a:gd name="connsiteX3" fmla="*/ 2116183 w 3857898"/>
                <a:gd name="connsiteY3" fmla="*/ 1571 h 1778119"/>
                <a:gd name="connsiteX4" fmla="*/ 2838994 w 3857898"/>
                <a:gd name="connsiteY4" fmla="*/ 506668 h 1778119"/>
                <a:gd name="connsiteX5" fmla="*/ 3187338 w 3857898"/>
                <a:gd name="connsiteY5" fmla="*/ 1569114 h 1778119"/>
                <a:gd name="connsiteX6" fmla="*/ 3857898 w 3857898"/>
                <a:gd name="connsiteY6" fmla="*/ 1778119 h 1778119"/>
                <a:gd name="connsiteX0" fmla="*/ 0 w 3901441"/>
                <a:gd name="connsiteY0" fmla="*/ 1847789 h 1870926"/>
                <a:gd name="connsiteX1" fmla="*/ 766355 w 3901441"/>
                <a:gd name="connsiteY1" fmla="*/ 1551698 h 1870926"/>
                <a:gd name="connsiteX2" fmla="*/ 1245326 w 3901441"/>
                <a:gd name="connsiteY2" fmla="*/ 393457 h 1870926"/>
                <a:gd name="connsiteX3" fmla="*/ 2159726 w 3901441"/>
                <a:gd name="connsiteY3" fmla="*/ 1571 h 1870926"/>
                <a:gd name="connsiteX4" fmla="*/ 2882537 w 3901441"/>
                <a:gd name="connsiteY4" fmla="*/ 506668 h 1870926"/>
                <a:gd name="connsiteX5" fmla="*/ 3230881 w 3901441"/>
                <a:gd name="connsiteY5" fmla="*/ 1569114 h 1870926"/>
                <a:gd name="connsiteX6" fmla="*/ 3901441 w 3901441"/>
                <a:gd name="connsiteY6" fmla="*/ 1778119 h 1870926"/>
                <a:gd name="connsiteX0" fmla="*/ 0 w 3901441"/>
                <a:gd name="connsiteY0" fmla="*/ 1847789 h 1847816"/>
                <a:gd name="connsiteX1" fmla="*/ 766355 w 3901441"/>
                <a:gd name="connsiteY1" fmla="*/ 1551698 h 1847816"/>
                <a:gd name="connsiteX2" fmla="*/ 1245326 w 3901441"/>
                <a:gd name="connsiteY2" fmla="*/ 393457 h 1847816"/>
                <a:gd name="connsiteX3" fmla="*/ 2159726 w 3901441"/>
                <a:gd name="connsiteY3" fmla="*/ 1571 h 1847816"/>
                <a:gd name="connsiteX4" fmla="*/ 2882537 w 3901441"/>
                <a:gd name="connsiteY4" fmla="*/ 506668 h 1847816"/>
                <a:gd name="connsiteX5" fmla="*/ 3230881 w 3901441"/>
                <a:gd name="connsiteY5" fmla="*/ 1569114 h 1847816"/>
                <a:gd name="connsiteX6" fmla="*/ 3901441 w 3901441"/>
                <a:gd name="connsiteY6" fmla="*/ 1778119 h 1847816"/>
                <a:gd name="connsiteX0" fmla="*/ 0 w 3927566"/>
                <a:gd name="connsiteY0" fmla="*/ 1847789 h 1847816"/>
                <a:gd name="connsiteX1" fmla="*/ 766355 w 3927566"/>
                <a:gd name="connsiteY1" fmla="*/ 1551698 h 1847816"/>
                <a:gd name="connsiteX2" fmla="*/ 1245326 w 3927566"/>
                <a:gd name="connsiteY2" fmla="*/ 393457 h 1847816"/>
                <a:gd name="connsiteX3" fmla="*/ 2159726 w 3927566"/>
                <a:gd name="connsiteY3" fmla="*/ 1571 h 1847816"/>
                <a:gd name="connsiteX4" fmla="*/ 2882537 w 3927566"/>
                <a:gd name="connsiteY4" fmla="*/ 506668 h 1847816"/>
                <a:gd name="connsiteX5" fmla="*/ 3230881 w 3927566"/>
                <a:gd name="connsiteY5" fmla="*/ 1569114 h 1847816"/>
                <a:gd name="connsiteX6" fmla="*/ 3927566 w 3927566"/>
                <a:gd name="connsiteY6" fmla="*/ 1839079 h 1847816"/>
                <a:gd name="connsiteX0" fmla="*/ 0 w 3927566"/>
                <a:gd name="connsiteY0" fmla="*/ 1847840 h 1847906"/>
                <a:gd name="connsiteX1" fmla="*/ 618309 w 3927566"/>
                <a:gd name="connsiteY1" fmla="*/ 1586584 h 1847906"/>
                <a:gd name="connsiteX2" fmla="*/ 1245326 w 3927566"/>
                <a:gd name="connsiteY2" fmla="*/ 393508 h 1847906"/>
                <a:gd name="connsiteX3" fmla="*/ 2159726 w 3927566"/>
                <a:gd name="connsiteY3" fmla="*/ 1622 h 1847906"/>
                <a:gd name="connsiteX4" fmla="*/ 2882537 w 3927566"/>
                <a:gd name="connsiteY4" fmla="*/ 506719 h 1847906"/>
                <a:gd name="connsiteX5" fmla="*/ 3230881 w 3927566"/>
                <a:gd name="connsiteY5" fmla="*/ 1569165 h 1847906"/>
                <a:gd name="connsiteX6" fmla="*/ 3927566 w 3927566"/>
                <a:gd name="connsiteY6" fmla="*/ 1839130 h 1847906"/>
                <a:gd name="connsiteX0" fmla="*/ 0 w 3927566"/>
                <a:gd name="connsiteY0" fmla="*/ 1848166 h 1848236"/>
                <a:gd name="connsiteX1" fmla="*/ 618309 w 3927566"/>
                <a:gd name="connsiteY1" fmla="*/ 1586910 h 1848236"/>
                <a:gd name="connsiteX2" fmla="*/ 1036321 w 3927566"/>
                <a:gd name="connsiteY2" fmla="*/ 385125 h 1848236"/>
                <a:gd name="connsiteX3" fmla="*/ 2159726 w 3927566"/>
                <a:gd name="connsiteY3" fmla="*/ 1948 h 1848236"/>
                <a:gd name="connsiteX4" fmla="*/ 2882537 w 3927566"/>
                <a:gd name="connsiteY4" fmla="*/ 507045 h 1848236"/>
                <a:gd name="connsiteX5" fmla="*/ 3230881 w 3927566"/>
                <a:gd name="connsiteY5" fmla="*/ 1569491 h 1848236"/>
                <a:gd name="connsiteX6" fmla="*/ 3927566 w 3927566"/>
                <a:gd name="connsiteY6" fmla="*/ 1839456 h 1848236"/>
                <a:gd name="connsiteX0" fmla="*/ 0 w 3927566"/>
                <a:gd name="connsiteY0" fmla="*/ 1848166 h 1848236"/>
                <a:gd name="connsiteX1" fmla="*/ 618309 w 3927566"/>
                <a:gd name="connsiteY1" fmla="*/ 1586910 h 1848236"/>
                <a:gd name="connsiteX2" fmla="*/ 1036321 w 3927566"/>
                <a:gd name="connsiteY2" fmla="*/ 385125 h 1848236"/>
                <a:gd name="connsiteX3" fmla="*/ 1985555 w 3927566"/>
                <a:gd name="connsiteY3" fmla="*/ 1948 h 1848236"/>
                <a:gd name="connsiteX4" fmla="*/ 2882537 w 3927566"/>
                <a:gd name="connsiteY4" fmla="*/ 507045 h 1848236"/>
                <a:gd name="connsiteX5" fmla="*/ 3230881 w 3927566"/>
                <a:gd name="connsiteY5" fmla="*/ 1569491 h 1848236"/>
                <a:gd name="connsiteX6" fmla="*/ 3927566 w 3927566"/>
                <a:gd name="connsiteY6" fmla="*/ 1839456 h 1848236"/>
                <a:gd name="connsiteX0" fmla="*/ 0 w 3927566"/>
                <a:gd name="connsiteY0" fmla="*/ 1846318 h 1846388"/>
                <a:gd name="connsiteX1" fmla="*/ 618309 w 3927566"/>
                <a:gd name="connsiteY1" fmla="*/ 1585062 h 1846388"/>
                <a:gd name="connsiteX2" fmla="*/ 1036321 w 3927566"/>
                <a:gd name="connsiteY2" fmla="*/ 383277 h 1846388"/>
                <a:gd name="connsiteX3" fmla="*/ 1985555 w 3927566"/>
                <a:gd name="connsiteY3" fmla="*/ 100 h 1846388"/>
                <a:gd name="connsiteX4" fmla="*/ 2882537 w 3927566"/>
                <a:gd name="connsiteY4" fmla="*/ 505197 h 1846388"/>
                <a:gd name="connsiteX5" fmla="*/ 3230881 w 3927566"/>
                <a:gd name="connsiteY5" fmla="*/ 1567643 h 1846388"/>
                <a:gd name="connsiteX6" fmla="*/ 3927566 w 3927566"/>
                <a:gd name="connsiteY6" fmla="*/ 1837608 h 1846388"/>
                <a:gd name="connsiteX0" fmla="*/ 0 w 3927566"/>
                <a:gd name="connsiteY0" fmla="*/ 1846318 h 1846388"/>
                <a:gd name="connsiteX1" fmla="*/ 618309 w 3927566"/>
                <a:gd name="connsiteY1" fmla="*/ 1585062 h 1846388"/>
                <a:gd name="connsiteX2" fmla="*/ 1036321 w 3927566"/>
                <a:gd name="connsiteY2" fmla="*/ 383277 h 1846388"/>
                <a:gd name="connsiteX3" fmla="*/ 1985555 w 3927566"/>
                <a:gd name="connsiteY3" fmla="*/ 100 h 1846388"/>
                <a:gd name="connsiteX4" fmla="*/ 2882537 w 3927566"/>
                <a:gd name="connsiteY4" fmla="*/ 505197 h 1846388"/>
                <a:gd name="connsiteX5" fmla="*/ 3230881 w 3927566"/>
                <a:gd name="connsiteY5" fmla="*/ 1567643 h 1846388"/>
                <a:gd name="connsiteX6" fmla="*/ 3927566 w 3927566"/>
                <a:gd name="connsiteY6" fmla="*/ 1837608 h 1846388"/>
                <a:gd name="connsiteX0" fmla="*/ 0 w 3927566"/>
                <a:gd name="connsiteY0" fmla="*/ 1846318 h 1846388"/>
                <a:gd name="connsiteX1" fmla="*/ 618309 w 3927566"/>
                <a:gd name="connsiteY1" fmla="*/ 1585062 h 1846388"/>
                <a:gd name="connsiteX2" fmla="*/ 1036321 w 3927566"/>
                <a:gd name="connsiteY2" fmla="*/ 383277 h 1846388"/>
                <a:gd name="connsiteX3" fmla="*/ 1985555 w 3927566"/>
                <a:gd name="connsiteY3" fmla="*/ 100 h 1846388"/>
                <a:gd name="connsiteX4" fmla="*/ 2882537 w 3927566"/>
                <a:gd name="connsiteY4" fmla="*/ 505197 h 1846388"/>
                <a:gd name="connsiteX5" fmla="*/ 3230881 w 3927566"/>
                <a:gd name="connsiteY5" fmla="*/ 1567643 h 1846388"/>
                <a:gd name="connsiteX6" fmla="*/ 3927566 w 3927566"/>
                <a:gd name="connsiteY6" fmla="*/ 1837608 h 1846388"/>
                <a:gd name="connsiteX0" fmla="*/ 0 w 3927566"/>
                <a:gd name="connsiteY0" fmla="*/ 1847699 h 1847769"/>
                <a:gd name="connsiteX1" fmla="*/ 618309 w 3927566"/>
                <a:gd name="connsiteY1" fmla="*/ 1586443 h 1847769"/>
                <a:gd name="connsiteX2" fmla="*/ 1036321 w 3927566"/>
                <a:gd name="connsiteY2" fmla="*/ 384658 h 1847769"/>
                <a:gd name="connsiteX3" fmla="*/ 1985555 w 3927566"/>
                <a:gd name="connsiteY3" fmla="*/ 1481 h 1847769"/>
                <a:gd name="connsiteX4" fmla="*/ 2847703 w 3927566"/>
                <a:gd name="connsiteY4" fmla="*/ 428201 h 1847769"/>
                <a:gd name="connsiteX5" fmla="*/ 3230881 w 3927566"/>
                <a:gd name="connsiteY5" fmla="*/ 1569024 h 1847769"/>
                <a:gd name="connsiteX6" fmla="*/ 3927566 w 3927566"/>
                <a:gd name="connsiteY6" fmla="*/ 1838989 h 1847769"/>
                <a:gd name="connsiteX0" fmla="*/ 0 w 3927566"/>
                <a:gd name="connsiteY0" fmla="*/ 1847699 h 1847769"/>
                <a:gd name="connsiteX1" fmla="*/ 618309 w 3927566"/>
                <a:gd name="connsiteY1" fmla="*/ 1586443 h 1847769"/>
                <a:gd name="connsiteX2" fmla="*/ 1036321 w 3927566"/>
                <a:gd name="connsiteY2" fmla="*/ 384658 h 1847769"/>
                <a:gd name="connsiteX3" fmla="*/ 1985555 w 3927566"/>
                <a:gd name="connsiteY3" fmla="*/ 1481 h 1847769"/>
                <a:gd name="connsiteX4" fmla="*/ 2847703 w 3927566"/>
                <a:gd name="connsiteY4" fmla="*/ 428201 h 1847769"/>
                <a:gd name="connsiteX5" fmla="*/ 3230881 w 3927566"/>
                <a:gd name="connsiteY5" fmla="*/ 1569024 h 1847769"/>
                <a:gd name="connsiteX6" fmla="*/ 3927566 w 3927566"/>
                <a:gd name="connsiteY6" fmla="*/ 1838989 h 1847769"/>
                <a:gd name="connsiteX0" fmla="*/ 0 w 3927566"/>
                <a:gd name="connsiteY0" fmla="*/ 1847699 h 1847769"/>
                <a:gd name="connsiteX1" fmla="*/ 618309 w 3927566"/>
                <a:gd name="connsiteY1" fmla="*/ 1586443 h 1847769"/>
                <a:gd name="connsiteX2" fmla="*/ 1036321 w 3927566"/>
                <a:gd name="connsiteY2" fmla="*/ 384658 h 1847769"/>
                <a:gd name="connsiteX3" fmla="*/ 1985555 w 3927566"/>
                <a:gd name="connsiteY3" fmla="*/ 1481 h 1847769"/>
                <a:gd name="connsiteX4" fmla="*/ 2847703 w 3927566"/>
                <a:gd name="connsiteY4" fmla="*/ 428201 h 1847769"/>
                <a:gd name="connsiteX5" fmla="*/ 3230881 w 3927566"/>
                <a:gd name="connsiteY5" fmla="*/ 1569024 h 1847769"/>
                <a:gd name="connsiteX6" fmla="*/ 3927566 w 3927566"/>
                <a:gd name="connsiteY6" fmla="*/ 1838989 h 1847769"/>
                <a:gd name="connsiteX0" fmla="*/ 0 w 3927566"/>
                <a:gd name="connsiteY0" fmla="*/ 1847699 h 1847769"/>
                <a:gd name="connsiteX1" fmla="*/ 618309 w 3927566"/>
                <a:gd name="connsiteY1" fmla="*/ 1586443 h 1847769"/>
                <a:gd name="connsiteX2" fmla="*/ 1036321 w 3927566"/>
                <a:gd name="connsiteY2" fmla="*/ 384658 h 1847769"/>
                <a:gd name="connsiteX3" fmla="*/ 1985555 w 3927566"/>
                <a:gd name="connsiteY3" fmla="*/ 1481 h 1847769"/>
                <a:gd name="connsiteX4" fmla="*/ 2847703 w 3927566"/>
                <a:gd name="connsiteY4" fmla="*/ 428201 h 1847769"/>
                <a:gd name="connsiteX5" fmla="*/ 3257007 w 3927566"/>
                <a:gd name="connsiteY5" fmla="*/ 1629984 h 1847769"/>
                <a:gd name="connsiteX6" fmla="*/ 3927566 w 3927566"/>
                <a:gd name="connsiteY6" fmla="*/ 1838989 h 1847769"/>
                <a:gd name="connsiteX0" fmla="*/ 0 w 3953692"/>
                <a:gd name="connsiteY0" fmla="*/ 1847699 h 1908658"/>
                <a:gd name="connsiteX1" fmla="*/ 618309 w 3953692"/>
                <a:gd name="connsiteY1" fmla="*/ 1586443 h 1908658"/>
                <a:gd name="connsiteX2" fmla="*/ 1036321 w 3953692"/>
                <a:gd name="connsiteY2" fmla="*/ 384658 h 1908658"/>
                <a:gd name="connsiteX3" fmla="*/ 1985555 w 3953692"/>
                <a:gd name="connsiteY3" fmla="*/ 1481 h 1908658"/>
                <a:gd name="connsiteX4" fmla="*/ 2847703 w 3953692"/>
                <a:gd name="connsiteY4" fmla="*/ 428201 h 1908658"/>
                <a:gd name="connsiteX5" fmla="*/ 3257007 w 3953692"/>
                <a:gd name="connsiteY5" fmla="*/ 1629984 h 1908658"/>
                <a:gd name="connsiteX6" fmla="*/ 3953692 w 3953692"/>
                <a:gd name="connsiteY6" fmla="*/ 1908658 h 190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3692" h="1908658">
                  <a:moveTo>
                    <a:pt x="0" y="1847699"/>
                  </a:moveTo>
                  <a:cubicBezTo>
                    <a:pt x="304799" y="1849150"/>
                    <a:pt x="445589" y="1830283"/>
                    <a:pt x="618309" y="1586443"/>
                  </a:cubicBezTo>
                  <a:cubicBezTo>
                    <a:pt x="791029" y="1342603"/>
                    <a:pt x="730070" y="770738"/>
                    <a:pt x="1036321" y="384658"/>
                  </a:cubicBezTo>
                  <a:cubicBezTo>
                    <a:pt x="1342572" y="-1422"/>
                    <a:pt x="1796870" y="-5776"/>
                    <a:pt x="1985555" y="1481"/>
                  </a:cubicBezTo>
                  <a:cubicBezTo>
                    <a:pt x="2174240" y="8738"/>
                    <a:pt x="2635794" y="156784"/>
                    <a:pt x="2847703" y="428201"/>
                  </a:cubicBezTo>
                  <a:cubicBezTo>
                    <a:pt x="3059612" y="699618"/>
                    <a:pt x="3072676" y="1383241"/>
                    <a:pt x="3257007" y="1629984"/>
                  </a:cubicBezTo>
                  <a:cubicBezTo>
                    <a:pt x="3441339" y="1876727"/>
                    <a:pt x="3713480" y="1870195"/>
                    <a:pt x="3953692" y="1908658"/>
                  </a:cubicBezTo>
                </a:path>
              </a:pathLst>
            </a:custGeom>
            <a:noFill/>
            <a:ln w="317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CDD8854-383C-CBE3-F550-E9EFF1BF31AF}"/>
                </a:ext>
              </a:extLst>
            </p:cNvPr>
            <p:cNvCxnSpPr/>
            <p:nvPr/>
          </p:nvCxnSpPr>
          <p:spPr>
            <a:xfrm>
              <a:off x="8003177" y="5136681"/>
              <a:ext cx="395369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8DCB116-B2FB-08E3-BB4D-2A57ABC8D58E}"/>
                </a:ext>
              </a:extLst>
            </p:cNvPr>
            <p:cNvCxnSpPr>
              <a:cxnSpLocks/>
              <a:endCxn id="4" idx="3"/>
            </p:cNvCxnSpPr>
            <p:nvPr/>
          </p:nvCxnSpPr>
          <p:spPr>
            <a:xfrm flipV="1">
              <a:off x="9988732" y="3020498"/>
              <a:ext cx="0" cy="21161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B42CD1-7E6C-4538-177F-642998AF8F8E}"/>
                </a:ext>
              </a:extLst>
            </p:cNvPr>
            <p:cNvSpPr txBox="1"/>
            <p:nvPr/>
          </p:nvSpPr>
          <p:spPr>
            <a:xfrm>
              <a:off x="9338521" y="5136680"/>
              <a:ext cx="1304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53A51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Wavelength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B5B627-7E09-2C39-6E69-2AB8FC2AAA23}"/>
                </a:ext>
              </a:extLst>
            </p:cNvPr>
            <p:cNvSpPr txBox="1"/>
            <p:nvPr/>
          </p:nvSpPr>
          <p:spPr>
            <a:xfrm rot="16200000">
              <a:off x="9216406" y="4036314"/>
              <a:ext cx="11753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53A51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Amplitude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FF73D8-3226-66F2-F597-6D942B8FA9C4}"/>
                </a:ext>
              </a:extLst>
            </p:cNvPr>
            <p:cNvSpPr txBox="1"/>
            <p:nvPr/>
          </p:nvSpPr>
          <p:spPr>
            <a:xfrm>
              <a:off x="8296164" y="2347824"/>
              <a:ext cx="33320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153A51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Belt Width = Maximum amplitude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21B074-806F-50D7-8530-8E2C7C7F4E34}"/>
              </a:ext>
            </a:extLst>
          </p:cNvPr>
          <p:cNvSpPr txBox="1"/>
          <p:nvPr/>
        </p:nvSpPr>
        <p:spPr>
          <a:xfrm>
            <a:off x="8183418" y="3648364"/>
            <a:ext cx="3658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568ft Max Amplitude in Lower Lemhi</a:t>
            </a:r>
          </a:p>
          <a:p>
            <a:r>
              <a:rPr lang="en-US" dirty="0"/>
              <a:t>= Minimum Meander Belt Width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7B6C27-297C-9AEA-45F7-EB44285D0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9" y="3151311"/>
            <a:ext cx="5188146" cy="37066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7E7975-A942-F0DF-00B2-7022EE09B873}"/>
              </a:ext>
            </a:extLst>
          </p:cNvPr>
          <p:cNvSpPr txBox="1"/>
          <p:nvPr/>
        </p:nvSpPr>
        <p:spPr>
          <a:xfrm>
            <a:off x="187584" y="172962"/>
            <a:ext cx="6809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Why Floodplains are Important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7A60A7-08E0-345D-117A-B33DD535A701}"/>
              </a:ext>
            </a:extLst>
          </p:cNvPr>
          <p:cNvSpPr txBox="1"/>
          <p:nvPr/>
        </p:nvSpPr>
        <p:spPr>
          <a:xfrm>
            <a:off x="69980" y="918353"/>
            <a:ext cx="47676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Allow channel space to meander </a:t>
            </a:r>
          </a:p>
          <a:p>
            <a:r>
              <a:rPr lang="en-US" sz="2400" dirty="0"/>
              <a:t>Stabilization from vegetation</a:t>
            </a:r>
          </a:p>
          <a:p>
            <a:r>
              <a:rPr lang="en-US" sz="2400" dirty="0"/>
              <a:t>Capture sediment and debris</a:t>
            </a:r>
          </a:p>
          <a:p>
            <a:r>
              <a:rPr lang="en-US" sz="2400" dirty="0"/>
              <a:t>Reduce flood energy (less erosion)</a:t>
            </a:r>
          </a:p>
          <a:p>
            <a:r>
              <a:rPr lang="en-US" sz="2400" dirty="0"/>
              <a:t>Store flood water / lower flood stage</a:t>
            </a:r>
          </a:p>
          <a:p>
            <a:r>
              <a:rPr lang="en-US" sz="2400" dirty="0"/>
              <a:t>Improve water quality</a:t>
            </a:r>
          </a:p>
        </p:txBody>
      </p:sp>
    </p:spTree>
    <p:extLst>
      <p:ext uri="{BB962C8B-B14F-4D97-AF65-F5344CB8AC3E}">
        <p14:creationId xmlns:p14="http://schemas.microsoft.com/office/powerpoint/2010/main" val="3740398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66276D-834E-A431-3A49-B736B3BE6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/>
          <a:stretch/>
        </p:blipFill>
        <p:spPr>
          <a:xfrm>
            <a:off x="7222835" y="0"/>
            <a:ext cx="5025767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7E7975-A942-F0DF-00B2-7022EE09B873}"/>
              </a:ext>
            </a:extLst>
          </p:cNvPr>
          <p:cNvSpPr txBox="1"/>
          <p:nvPr/>
        </p:nvSpPr>
        <p:spPr>
          <a:xfrm>
            <a:off x="187584" y="172962"/>
            <a:ext cx="6809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Why Floodplains are Important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7A60A7-08E0-345D-117A-B33DD535A701}"/>
              </a:ext>
            </a:extLst>
          </p:cNvPr>
          <p:cNvSpPr txBox="1"/>
          <p:nvPr/>
        </p:nvSpPr>
        <p:spPr>
          <a:xfrm>
            <a:off x="69980" y="918353"/>
            <a:ext cx="723358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Allow channel space to meander </a:t>
            </a:r>
          </a:p>
          <a:p>
            <a:r>
              <a:rPr lang="en-US" sz="2400" dirty="0"/>
              <a:t>Stabilization from vegetation</a:t>
            </a:r>
          </a:p>
          <a:p>
            <a:r>
              <a:rPr lang="en-US" sz="2400" dirty="0"/>
              <a:t>Capture sediment and debris</a:t>
            </a:r>
          </a:p>
          <a:p>
            <a:r>
              <a:rPr lang="en-US" sz="2400" dirty="0"/>
              <a:t>Reduce flood energy (less erosion)</a:t>
            </a:r>
          </a:p>
          <a:p>
            <a:r>
              <a:rPr lang="en-US" sz="2400" dirty="0"/>
              <a:t>Store flood water / lower flood stage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33 Miles of the Lower Lemhi (downstream of Hayden Cr)</a:t>
            </a:r>
          </a:p>
          <a:p>
            <a:r>
              <a:rPr lang="en-US" sz="2400" dirty="0"/>
              <a:t>8,298 acres of historical floodplain</a:t>
            </a:r>
          </a:p>
          <a:p>
            <a:r>
              <a:rPr lang="en-US" sz="2400" dirty="0"/>
              <a:t>345 acres of existing floodplain (4% of historical)</a:t>
            </a:r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6137DB-C9AE-6A8A-DD46-86E27666728B}"/>
              </a:ext>
            </a:extLst>
          </p:cNvPr>
          <p:cNvCxnSpPr>
            <a:cxnSpLocks/>
          </p:cNvCxnSpPr>
          <p:nvPr/>
        </p:nvCxnSpPr>
        <p:spPr>
          <a:xfrm flipV="1">
            <a:off x="8589818" y="1560945"/>
            <a:ext cx="563418" cy="701964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0DBEBDB-F670-37EE-FDAB-C55986F51F97}"/>
              </a:ext>
            </a:extLst>
          </p:cNvPr>
          <p:cNvSpPr txBox="1"/>
          <p:nvPr/>
        </p:nvSpPr>
        <p:spPr>
          <a:xfrm>
            <a:off x="7711853" y="2281382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Historical </a:t>
            </a:r>
          </a:p>
          <a:p>
            <a:r>
              <a:rPr lang="en-US" dirty="0">
                <a:solidFill>
                  <a:srgbClr val="0070C0"/>
                </a:solidFill>
              </a:rPr>
              <a:t>Floodplain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8DA1F2-90E4-AD37-9A74-23D84ADD4695}"/>
              </a:ext>
            </a:extLst>
          </p:cNvPr>
          <p:cNvCxnSpPr>
            <a:cxnSpLocks/>
          </p:cNvCxnSpPr>
          <p:nvPr/>
        </p:nvCxnSpPr>
        <p:spPr>
          <a:xfrm flipV="1">
            <a:off x="9375323" y="2355273"/>
            <a:ext cx="618422" cy="5724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3FCEB41-DA26-B1E4-5838-2E77A0538F21}"/>
              </a:ext>
            </a:extLst>
          </p:cNvPr>
          <p:cNvSpPr txBox="1"/>
          <p:nvPr/>
        </p:nvSpPr>
        <p:spPr>
          <a:xfrm>
            <a:off x="8543588" y="2858656"/>
            <a:ext cx="1168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Existing </a:t>
            </a:r>
          </a:p>
          <a:p>
            <a:r>
              <a:rPr lang="en-US" dirty="0">
                <a:solidFill>
                  <a:srgbClr val="FF0000"/>
                </a:solidFill>
              </a:rPr>
              <a:t>Floodplain</a:t>
            </a:r>
          </a:p>
        </p:txBody>
      </p:sp>
    </p:spTree>
    <p:extLst>
      <p:ext uri="{BB962C8B-B14F-4D97-AF65-F5344CB8AC3E}">
        <p14:creationId xmlns:p14="http://schemas.microsoft.com/office/powerpoint/2010/main" val="2065598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59A5D3-7390-2FD8-E377-6CFA40962721}"/>
              </a:ext>
            </a:extLst>
          </p:cNvPr>
          <p:cNvSpPr txBox="1"/>
          <p:nvPr/>
        </p:nvSpPr>
        <p:spPr>
          <a:xfrm>
            <a:off x="187584" y="172962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Upper Lemhi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DA0825-5210-2EFE-CE30-CED1EB217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414" y="0"/>
            <a:ext cx="5362705" cy="6858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5693465-CEC0-C1F9-4BA8-BBC9D3349981}"/>
              </a:ext>
            </a:extLst>
          </p:cNvPr>
          <p:cNvSpPr/>
          <p:nvPr/>
        </p:nvSpPr>
        <p:spPr>
          <a:xfrm>
            <a:off x="3768436" y="899220"/>
            <a:ext cx="55915" cy="482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B25767-9572-385A-BFFE-C394108DC458}"/>
              </a:ext>
            </a:extLst>
          </p:cNvPr>
          <p:cNvSpPr txBox="1"/>
          <p:nvPr/>
        </p:nvSpPr>
        <p:spPr>
          <a:xfrm>
            <a:off x="3749963" y="696003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5DFC0C7-168D-6A9D-B59F-DC1D19044D4F}"/>
              </a:ext>
            </a:extLst>
          </p:cNvPr>
          <p:cNvSpPr/>
          <p:nvPr/>
        </p:nvSpPr>
        <p:spPr>
          <a:xfrm>
            <a:off x="6424872" y="4341546"/>
            <a:ext cx="55915" cy="48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AFA955-C44E-62D9-DA56-B2C2C54364AD}"/>
              </a:ext>
            </a:extLst>
          </p:cNvPr>
          <p:cNvSpPr txBox="1"/>
          <p:nvPr/>
        </p:nvSpPr>
        <p:spPr>
          <a:xfrm>
            <a:off x="4568193" y="1325886"/>
            <a:ext cx="60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7075F9-5B53-763F-E50E-66EF7293ADD7}"/>
              </a:ext>
            </a:extLst>
          </p:cNvPr>
          <p:cNvSpPr txBox="1"/>
          <p:nvPr/>
        </p:nvSpPr>
        <p:spPr>
          <a:xfrm>
            <a:off x="5260148" y="3061295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Lemhi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814EE8-8290-7B0A-2043-332D4DA6B158}"/>
              </a:ext>
            </a:extLst>
          </p:cNvPr>
          <p:cNvSpPr txBox="1"/>
          <p:nvPr/>
        </p:nvSpPr>
        <p:spPr>
          <a:xfrm>
            <a:off x="6424872" y="4276725"/>
            <a:ext cx="782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Leadore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956CA5-9FE0-D20D-B315-D9920B4C44BD}"/>
              </a:ext>
            </a:extLst>
          </p:cNvPr>
          <p:cNvSpPr txBox="1"/>
          <p:nvPr/>
        </p:nvSpPr>
        <p:spPr>
          <a:xfrm>
            <a:off x="9059478" y="172962"/>
            <a:ext cx="2903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Lower Lemhi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AF68CA3-165C-5E21-9987-34B1E08612E7}"/>
              </a:ext>
            </a:extLst>
          </p:cNvPr>
          <p:cNvSpPr/>
          <p:nvPr/>
        </p:nvSpPr>
        <p:spPr>
          <a:xfrm>
            <a:off x="1600200" y="942975"/>
            <a:ext cx="3648075" cy="3333750"/>
          </a:xfrm>
          <a:custGeom>
            <a:avLst/>
            <a:gdLst>
              <a:gd name="connsiteX0" fmla="*/ 0 w 3648075"/>
              <a:gd name="connsiteY0" fmla="*/ 0 h 3333750"/>
              <a:gd name="connsiteX1" fmla="*/ 942975 w 3648075"/>
              <a:gd name="connsiteY1" fmla="*/ 2219325 h 3333750"/>
              <a:gd name="connsiteX2" fmla="*/ 3648075 w 3648075"/>
              <a:gd name="connsiteY2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8075" h="3333750">
                <a:moveTo>
                  <a:pt x="0" y="0"/>
                </a:moveTo>
                <a:cubicBezTo>
                  <a:pt x="167481" y="831850"/>
                  <a:pt x="334963" y="1663700"/>
                  <a:pt x="942975" y="2219325"/>
                </a:cubicBezTo>
                <a:cubicBezTo>
                  <a:pt x="1550987" y="2774950"/>
                  <a:pt x="2599531" y="3054350"/>
                  <a:pt x="3648075" y="333375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7C6CC37-D5CD-0AAA-5A80-73E123D6A072}"/>
              </a:ext>
            </a:extLst>
          </p:cNvPr>
          <p:cNvSpPr/>
          <p:nvPr/>
        </p:nvSpPr>
        <p:spPr>
          <a:xfrm flipH="1">
            <a:off x="5271395" y="880848"/>
            <a:ext cx="5086978" cy="1289656"/>
          </a:xfrm>
          <a:custGeom>
            <a:avLst/>
            <a:gdLst>
              <a:gd name="connsiteX0" fmla="*/ 0 w 3648075"/>
              <a:gd name="connsiteY0" fmla="*/ 0 h 3333750"/>
              <a:gd name="connsiteX1" fmla="*/ 942975 w 3648075"/>
              <a:gd name="connsiteY1" fmla="*/ 2219325 h 3333750"/>
              <a:gd name="connsiteX2" fmla="*/ 3648075 w 3648075"/>
              <a:gd name="connsiteY2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8075" h="3333750">
                <a:moveTo>
                  <a:pt x="0" y="0"/>
                </a:moveTo>
                <a:cubicBezTo>
                  <a:pt x="167481" y="831850"/>
                  <a:pt x="334963" y="1663700"/>
                  <a:pt x="942975" y="2219325"/>
                </a:cubicBezTo>
                <a:cubicBezTo>
                  <a:pt x="1550987" y="2774950"/>
                  <a:pt x="2599531" y="3054350"/>
                  <a:pt x="3648075" y="333375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C9B9283-0D01-6DD9-41DE-E10815227A98}"/>
              </a:ext>
            </a:extLst>
          </p:cNvPr>
          <p:cNvSpPr/>
          <p:nvPr/>
        </p:nvSpPr>
        <p:spPr>
          <a:xfrm>
            <a:off x="4600349" y="1549254"/>
            <a:ext cx="55915" cy="482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DE3A425-7F02-EAAD-19D7-F1E1835137FD}"/>
              </a:ext>
            </a:extLst>
          </p:cNvPr>
          <p:cNvSpPr/>
          <p:nvPr/>
        </p:nvSpPr>
        <p:spPr>
          <a:xfrm>
            <a:off x="5250981" y="3280376"/>
            <a:ext cx="55915" cy="482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559C6BD-CD32-9DF2-131F-FE898C867700}"/>
              </a:ext>
            </a:extLst>
          </p:cNvPr>
          <p:cNvSpPr/>
          <p:nvPr/>
        </p:nvSpPr>
        <p:spPr>
          <a:xfrm>
            <a:off x="6424872" y="4341546"/>
            <a:ext cx="55915" cy="482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3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59A5D3-7390-2FD8-E377-6CFA40962721}"/>
              </a:ext>
            </a:extLst>
          </p:cNvPr>
          <p:cNvSpPr txBox="1"/>
          <p:nvPr/>
        </p:nvSpPr>
        <p:spPr>
          <a:xfrm>
            <a:off x="187584" y="172962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Upper Lemhi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53F93-BFE1-B09F-2FD7-29A2D699AD2E}"/>
              </a:ext>
            </a:extLst>
          </p:cNvPr>
          <p:cNvSpPr txBox="1"/>
          <p:nvPr/>
        </p:nvSpPr>
        <p:spPr>
          <a:xfrm>
            <a:off x="69980" y="918353"/>
            <a:ext cx="315900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Lower gradient</a:t>
            </a:r>
          </a:p>
          <a:p>
            <a:r>
              <a:rPr lang="en-US" sz="2400" dirty="0"/>
              <a:t>Sinuous/meandering</a:t>
            </a:r>
          </a:p>
          <a:p>
            <a:r>
              <a:rPr lang="en-US" sz="2400" dirty="0"/>
              <a:t>Calmer water</a:t>
            </a:r>
          </a:p>
          <a:p>
            <a:r>
              <a:rPr lang="en-US" sz="2400" dirty="0"/>
              <a:t>Less gravel</a:t>
            </a:r>
          </a:p>
          <a:p>
            <a:r>
              <a:rPr lang="en-US" sz="2400" dirty="0"/>
              <a:t>Significant groundwater</a:t>
            </a:r>
          </a:p>
          <a:p>
            <a:r>
              <a:rPr lang="en-US" sz="2400" dirty="0"/>
              <a:t>High winter flows</a:t>
            </a:r>
          </a:p>
          <a:p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47E17-B2DC-24E0-07DC-455A6468C69A}"/>
              </a:ext>
            </a:extLst>
          </p:cNvPr>
          <p:cNvSpPr txBox="1"/>
          <p:nvPr/>
        </p:nvSpPr>
        <p:spPr>
          <a:xfrm>
            <a:off x="8876672" y="918353"/>
            <a:ext cx="24017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Steeper gradient</a:t>
            </a:r>
          </a:p>
          <a:p>
            <a:r>
              <a:rPr lang="en-US" sz="2400" dirty="0"/>
              <a:t>Relatively straight</a:t>
            </a:r>
          </a:p>
          <a:p>
            <a:r>
              <a:rPr lang="en-US" sz="2400" dirty="0"/>
              <a:t>Turbulent water</a:t>
            </a:r>
          </a:p>
          <a:p>
            <a:r>
              <a:rPr lang="en-US" sz="2400" dirty="0"/>
              <a:t>More gravel</a:t>
            </a:r>
          </a:p>
          <a:p>
            <a:r>
              <a:rPr lang="en-US" sz="2400" dirty="0"/>
              <a:t>Less groundwater</a:t>
            </a:r>
          </a:p>
          <a:p>
            <a:r>
              <a:rPr lang="en-US" sz="2400" dirty="0"/>
              <a:t>High winter flows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DA0825-5210-2EFE-CE30-CED1EB217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414" y="0"/>
            <a:ext cx="5362705" cy="685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1956CA5-9FE0-D20D-B315-D9920B4C44BD}"/>
              </a:ext>
            </a:extLst>
          </p:cNvPr>
          <p:cNvSpPr txBox="1"/>
          <p:nvPr/>
        </p:nvSpPr>
        <p:spPr>
          <a:xfrm>
            <a:off x="9059478" y="172962"/>
            <a:ext cx="2903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Lower Lemhi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E1043C-5613-6773-619E-34E4FDC24B9A}"/>
              </a:ext>
            </a:extLst>
          </p:cNvPr>
          <p:cNvSpPr/>
          <p:nvPr/>
        </p:nvSpPr>
        <p:spPr>
          <a:xfrm>
            <a:off x="3768436" y="899220"/>
            <a:ext cx="55915" cy="482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6FFD9-CC8A-81E5-EFC4-911C6D4FA819}"/>
              </a:ext>
            </a:extLst>
          </p:cNvPr>
          <p:cNvSpPr txBox="1"/>
          <p:nvPr/>
        </p:nvSpPr>
        <p:spPr>
          <a:xfrm>
            <a:off x="3749963" y="696003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BBE8A6-37DD-03F9-2556-9BDFFBA6CC24}"/>
              </a:ext>
            </a:extLst>
          </p:cNvPr>
          <p:cNvSpPr/>
          <p:nvPr/>
        </p:nvSpPr>
        <p:spPr>
          <a:xfrm>
            <a:off x="6424872" y="4341546"/>
            <a:ext cx="55915" cy="482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244680-3A13-7B4D-57CE-C384251C247F}"/>
              </a:ext>
            </a:extLst>
          </p:cNvPr>
          <p:cNvSpPr txBox="1"/>
          <p:nvPr/>
        </p:nvSpPr>
        <p:spPr>
          <a:xfrm>
            <a:off x="4568193" y="1325886"/>
            <a:ext cx="60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4F21F3-7D74-FCA8-0336-F5DC2272579F}"/>
              </a:ext>
            </a:extLst>
          </p:cNvPr>
          <p:cNvSpPr txBox="1"/>
          <p:nvPr/>
        </p:nvSpPr>
        <p:spPr>
          <a:xfrm>
            <a:off x="5260148" y="3061295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Lemhi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93E3C-F7CD-9141-30B7-8761365534EC}"/>
              </a:ext>
            </a:extLst>
          </p:cNvPr>
          <p:cNvSpPr txBox="1"/>
          <p:nvPr/>
        </p:nvSpPr>
        <p:spPr>
          <a:xfrm>
            <a:off x="6424872" y="4276725"/>
            <a:ext cx="782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Leadore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264F15-63F5-A8D6-2371-442951791868}"/>
              </a:ext>
            </a:extLst>
          </p:cNvPr>
          <p:cNvSpPr/>
          <p:nvPr/>
        </p:nvSpPr>
        <p:spPr>
          <a:xfrm>
            <a:off x="4600349" y="1549254"/>
            <a:ext cx="55915" cy="482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D648BE-0C63-1EF1-FD10-1749D4D21897}"/>
              </a:ext>
            </a:extLst>
          </p:cNvPr>
          <p:cNvSpPr/>
          <p:nvPr/>
        </p:nvSpPr>
        <p:spPr>
          <a:xfrm>
            <a:off x="5250981" y="3280376"/>
            <a:ext cx="55915" cy="482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8CF3E0D-40BC-32AC-3F14-E0C2CCB1E775}"/>
              </a:ext>
            </a:extLst>
          </p:cNvPr>
          <p:cNvSpPr/>
          <p:nvPr/>
        </p:nvSpPr>
        <p:spPr>
          <a:xfrm>
            <a:off x="6424872" y="4341546"/>
            <a:ext cx="55915" cy="482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DFE5EC4-3657-A71C-1E18-7E9BFE989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5000"/>
                    </a14:imgEffect>
                    <a14:imgEffect>
                      <a14:brightnessContrast bright="14000" contras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98" y="3282210"/>
            <a:ext cx="4277281" cy="29338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C7A90F-8EDF-B0C6-A4B9-96143699C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015" y="3280376"/>
            <a:ext cx="4162087" cy="29589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7383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785D3-C1BC-1400-F9B0-150A63449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5000"/>
                    </a14:imgEffect>
                  </a14:imgLayer>
                </a14:imgProps>
              </a:ext>
            </a:extLst>
          </a:blip>
          <a:srcRect t="6602" b="3450"/>
          <a:stretch/>
        </p:blipFill>
        <p:spPr>
          <a:xfrm flipH="1">
            <a:off x="4875103" y="918353"/>
            <a:ext cx="7246917" cy="36121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59A5D3-7390-2FD8-E377-6CFA40962721}"/>
              </a:ext>
            </a:extLst>
          </p:cNvPr>
          <p:cNvSpPr txBox="1"/>
          <p:nvPr/>
        </p:nvSpPr>
        <p:spPr>
          <a:xfrm>
            <a:off x="187584" y="172962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Upper Lemhi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956CA5-9FE0-D20D-B315-D9920B4C44BD}"/>
              </a:ext>
            </a:extLst>
          </p:cNvPr>
          <p:cNvSpPr txBox="1"/>
          <p:nvPr/>
        </p:nvSpPr>
        <p:spPr>
          <a:xfrm>
            <a:off x="9059478" y="172962"/>
            <a:ext cx="2903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Lower Lemhi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4442D-0E03-09EE-E053-A2D823041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213" y="3192594"/>
            <a:ext cx="7246917" cy="36121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C8E4861-C2BC-8212-7C82-7794B1E64248}"/>
              </a:ext>
            </a:extLst>
          </p:cNvPr>
          <p:cNvGrpSpPr/>
          <p:nvPr/>
        </p:nvGrpSpPr>
        <p:grpSpPr>
          <a:xfrm flipH="1">
            <a:off x="8160428" y="2156205"/>
            <a:ext cx="676266" cy="369332"/>
            <a:chOff x="8430075" y="3099180"/>
            <a:chExt cx="676266" cy="36933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42F0D-042E-7F2A-D0B0-D0814FFE92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0075" y="3099740"/>
              <a:ext cx="676266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EE4864-4FF0-CCE8-04A4-148E127073FA}"/>
                </a:ext>
              </a:extLst>
            </p:cNvPr>
            <p:cNvSpPr txBox="1"/>
            <p:nvPr/>
          </p:nvSpPr>
          <p:spPr>
            <a:xfrm>
              <a:off x="8430075" y="3099180"/>
              <a:ext cx="629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Flow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63BA8E-E2B3-B5A0-E434-AB67810EA3D8}"/>
              </a:ext>
            </a:extLst>
          </p:cNvPr>
          <p:cNvGrpSpPr/>
          <p:nvPr/>
        </p:nvGrpSpPr>
        <p:grpSpPr>
          <a:xfrm flipH="1">
            <a:off x="2890853" y="5993106"/>
            <a:ext cx="676266" cy="369332"/>
            <a:chOff x="8430075" y="3099180"/>
            <a:chExt cx="676266" cy="36933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7F13832-3AEC-7BAC-E843-A82059FE7C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0075" y="3099740"/>
              <a:ext cx="676266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F891A9-8882-3EE0-9BC3-E30934A11939}"/>
                </a:ext>
              </a:extLst>
            </p:cNvPr>
            <p:cNvSpPr txBox="1"/>
            <p:nvPr/>
          </p:nvSpPr>
          <p:spPr>
            <a:xfrm>
              <a:off x="8430075" y="3099180"/>
              <a:ext cx="629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Flow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AEC0E08-DF79-28C5-09A2-B43FDD634D8A}"/>
              </a:ext>
            </a:extLst>
          </p:cNvPr>
          <p:cNvSpPr txBox="1"/>
          <p:nvPr/>
        </p:nvSpPr>
        <p:spPr>
          <a:xfrm>
            <a:off x="69980" y="918353"/>
            <a:ext cx="315900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Lower gradient</a:t>
            </a:r>
          </a:p>
          <a:p>
            <a:r>
              <a:rPr lang="en-US" sz="2400" dirty="0"/>
              <a:t>Sinuous/meandering</a:t>
            </a:r>
          </a:p>
          <a:p>
            <a:r>
              <a:rPr lang="en-US" sz="2400" dirty="0"/>
              <a:t>Calmer water</a:t>
            </a:r>
          </a:p>
          <a:p>
            <a:r>
              <a:rPr lang="en-US" sz="2400" dirty="0"/>
              <a:t>Less gravel</a:t>
            </a:r>
          </a:p>
          <a:p>
            <a:r>
              <a:rPr lang="en-US" sz="2400" dirty="0"/>
              <a:t>Significant groundwater</a:t>
            </a:r>
          </a:p>
          <a:p>
            <a:r>
              <a:rPr lang="en-US" sz="2400" dirty="0"/>
              <a:t>High winter flows</a:t>
            </a:r>
          </a:p>
          <a:p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D20F90-B40E-2B61-169F-3690B9FD35EA}"/>
              </a:ext>
            </a:extLst>
          </p:cNvPr>
          <p:cNvSpPr txBox="1"/>
          <p:nvPr/>
        </p:nvSpPr>
        <p:spPr>
          <a:xfrm>
            <a:off x="9393908" y="4505618"/>
            <a:ext cx="24017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Steeper gradient</a:t>
            </a:r>
          </a:p>
          <a:p>
            <a:r>
              <a:rPr lang="en-US" sz="2400" dirty="0"/>
              <a:t>Relatively straight</a:t>
            </a:r>
          </a:p>
          <a:p>
            <a:r>
              <a:rPr lang="en-US" sz="2400" dirty="0"/>
              <a:t>Turbulent water</a:t>
            </a:r>
          </a:p>
          <a:p>
            <a:r>
              <a:rPr lang="en-US" sz="2400" dirty="0"/>
              <a:t>More gravel</a:t>
            </a:r>
          </a:p>
          <a:p>
            <a:r>
              <a:rPr lang="en-US" sz="2400" dirty="0"/>
              <a:t>Less groundwater</a:t>
            </a:r>
          </a:p>
          <a:p>
            <a:r>
              <a:rPr lang="en-US" sz="2400" dirty="0"/>
              <a:t>High winter flows</a:t>
            </a:r>
          </a:p>
        </p:txBody>
      </p:sp>
    </p:spTree>
    <p:extLst>
      <p:ext uri="{BB962C8B-B14F-4D97-AF65-F5344CB8AC3E}">
        <p14:creationId xmlns:p14="http://schemas.microsoft.com/office/powerpoint/2010/main" val="289282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59A5D3-7390-2FD8-E377-6CFA40962721}"/>
              </a:ext>
            </a:extLst>
          </p:cNvPr>
          <p:cNvSpPr txBox="1"/>
          <p:nvPr/>
        </p:nvSpPr>
        <p:spPr>
          <a:xfrm>
            <a:off x="187584" y="172962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Upper Lemhi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956CA5-9FE0-D20D-B315-D9920B4C44BD}"/>
              </a:ext>
            </a:extLst>
          </p:cNvPr>
          <p:cNvSpPr txBox="1"/>
          <p:nvPr/>
        </p:nvSpPr>
        <p:spPr>
          <a:xfrm>
            <a:off x="9059478" y="172962"/>
            <a:ext cx="2903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Lower Lemhi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DBCA2-EC65-C4FD-B63D-C673E939C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80" y="3319024"/>
            <a:ext cx="6645145" cy="34680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A9A37F-55B5-85F9-3E82-D6309044E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749" y="5832148"/>
            <a:ext cx="817836" cy="614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BC8451-8854-6E6A-43AF-32EFDA961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749" y="5652692"/>
            <a:ext cx="814501" cy="20123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F13832-3AEC-7BAC-E843-A82059FE7CFC}"/>
              </a:ext>
            </a:extLst>
          </p:cNvPr>
          <p:cNvCxnSpPr>
            <a:cxnSpLocks/>
          </p:cNvCxnSpPr>
          <p:nvPr/>
        </p:nvCxnSpPr>
        <p:spPr>
          <a:xfrm>
            <a:off x="2479173" y="4630800"/>
            <a:ext cx="67626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3F891A9-8882-3EE0-9BC3-E30934A11939}"/>
              </a:ext>
            </a:extLst>
          </p:cNvPr>
          <p:cNvSpPr txBox="1"/>
          <p:nvPr/>
        </p:nvSpPr>
        <p:spPr>
          <a:xfrm>
            <a:off x="2479173" y="4630240"/>
            <a:ext cx="6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40224F-AD4B-4CE8-33E9-E97DC4EB3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371" y="825993"/>
            <a:ext cx="6744649" cy="36121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C42F0D-042E-7F2A-D0B0-D0814FFE92DF}"/>
              </a:ext>
            </a:extLst>
          </p:cNvPr>
          <p:cNvCxnSpPr>
            <a:cxnSpLocks/>
          </p:cNvCxnSpPr>
          <p:nvPr/>
        </p:nvCxnSpPr>
        <p:spPr>
          <a:xfrm>
            <a:off x="8160428" y="2156765"/>
            <a:ext cx="67626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DEE4864-4FF0-CCE8-04A4-148E127073FA}"/>
              </a:ext>
            </a:extLst>
          </p:cNvPr>
          <p:cNvSpPr txBox="1"/>
          <p:nvPr/>
        </p:nvSpPr>
        <p:spPr>
          <a:xfrm>
            <a:off x="8160428" y="2156205"/>
            <a:ext cx="6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3B72D7-F755-212E-A9CC-0B423AFF0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6549" y="3619198"/>
            <a:ext cx="814501" cy="6100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1CB926-EA97-4A01-D7B3-47B90CC94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549" y="3417968"/>
            <a:ext cx="814501" cy="2012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4A6DDB7-81F4-BCF1-9CCE-814ABF5055A0}"/>
              </a:ext>
            </a:extLst>
          </p:cNvPr>
          <p:cNvSpPr txBox="1"/>
          <p:nvPr/>
        </p:nvSpPr>
        <p:spPr>
          <a:xfrm>
            <a:off x="9850333" y="4198611"/>
            <a:ext cx="2341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Moderate flow (441 </a:t>
            </a:r>
            <a:r>
              <a:rPr lang="en-US" sz="1200" dirty="0" err="1">
                <a:solidFill>
                  <a:schemeClr val="bg1"/>
                </a:solidFill>
              </a:rPr>
              <a:t>cfs</a:t>
            </a:r>
            <a:r>
              <a:rPr lang="en-US" sz="1200" dirty="0">
                <a:solidFill>
                  <a:schemeClr val="bg1"/>
                </a:solidFill>
              </a:rPr>
              <a:t> at Salmon)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27038A-FA0E-95FC-2943-1EF201BD48AB}"/>
              </a:ext>
            </a:extLst>
          </p:cNvPr>
          <p:cNvSpPr txBox="1"/>
          <p:nvPr/>
        </p:nvSpPr>
        <p:spPr>
          <a:xfrm>
            <a:off x="4458417" y="6418532"/>
            <a:ext cx="2256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Moderate flow (300 </a:t>
            </a:r>
            <a:r>
              <a:rPr lang="en-US" sz="1200" dirty="0" err="1">
                <a:solidFill>
                  <a:schemeClr val="bg1"/>
                </a:solidFill>
              </a:rPr>
              <a:t>cfs</a:t>
            </a:r>
            <a:r>
              <a:rPr lang="en-US" sz="1200" dirty="0">
                <a:solidFill>
                  <a:schemeClr val="bg1"/>
                </a:solidFill>
              </a:rPr>
              <a:t> at Lemhi)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4B5D6F-D709-5152-16FE-169438DFDB03}"/>
              </a:ext>
            </a:extLst>
          </p:cNvPr>
          <p:cNvSpPr txBox="1"/>
          <p:nvPr/>
        </p:nvSpPr>
        <p:spPr>
          <a:xfrm>
            <a:off x="69980" y="918353"/>
            <a:ext cx="315900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Lower gradient</a:t>
            </a:r>
          </a:p>
          <a:p>
            <a:r>
              <a:rPr lang="en-US" sz="2400" dirty="0"/>
              <a:t>Sinuous/meandering</a:t>
            </a:r>
          </a:p>
          <a:p>
            <a:r>
              <a:rPr lang="en-US" sz="2400" dirty="0"/>
              <a:t>Calmer water</a:t>
            </a:r>
          </a:p>
          <a:p>
            <a:r>
              <a:rPr lang="en-US" sz="2400" dirty="0"/>
              <a:t>Less gravel</a:t>
            </a:r>
          </a:p>
          <a:p>
            <a:r>
              <a:rPr lang="en-US" sz="2400" dirty="0"/>
              <a:t>Significant groundwater</a:t>
            </a:r>
          </a:p>
          <a:p>
            <a:r>
              <a:rPr lang="en-US" sz="2400" dirty="0"/>
              <a:t>High winter flows</a:t>
            </a:r>
          </a:p>
          <a:p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9B32E0-C33B-F503-5660-7C703B6282E0}"/>
              </a:ext>
            </a:extLst>
          </p:cNvPr>
          <p:cNvSpPr txBox="1"/>
          <p:nvPr/>
        </p:nvSpPr>
        <p:spPr>
          <a:xfrm>
            <a:off x="9393908" y="4505618"/>
            <a:ext cx="24017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Steeper gradient</a:t>
            </a:r>
          </a:p>
          <a:p>
            <a:r>
              <a:rPr lang="en-US" sz="2400" dirty="0"/>
              <a:t>Relatively straight</a:t>
            </a:r>
          </a:p>
          <a:p>
            <a:r>
              <a:rPr lang="en-US" sz="2400" dirty="0"/>
              <a:t>Turbulent water</a:t>
            </a:r>
          </a:p>
          <a:p>
            <a:r>
              <a:rPr lang="en-US" sz="2400" dirty="0"/>
              <a:t>More gravel</a:t>
            </a:r>
          </a:p>
          <a:p>
            <a:r>
              <a:rPr lang="en-US" sz="2400" dirty="0"/>
              <a:t>Less groundwater</a:t>
            </a:r>
          </a:p>
          <a:p>
            <a:r>
              <a:rPr lang="en-US" sz="2400" dirty="0"/>
              <a:t>High winter flows</a:t>
            </a:r>
          </a:p>
        </p:txBody>
      </p:sp>
    </p:spTree>
    <p:extLst>
      <p:ext uri="{BB962C8B-B14F-4D97-AF65-F5344CB8AC3E}">
        <p14:creationId xmlns:p14="http://schemas.microsoft.com/office/powerpoint/2010/main" val="943022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7D6328E-48CC-F583-7CAF-6C34CB3A6EB2}"/>
              </a:ext>
            </a:extLst>
          </p:cNvPr>
          <p:cNvSpPr txBox="1"/>
          <p:nvPr/>
        </p:nvSpPr>
        <p:spPr>
          <a:xfrm>
            <a:off x="187584" y="172962"/>
            <a:ext cx="469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Lower Lemhi Impacts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4328D-02B1-C95E-FC58-E704AA21DF9A}"/>
              </a:ext>
            </a:extLst>
          </p:cNvPr>
          <p:cNvSpPr txBox="1"/>
          <p:nvPr/>
        </p:nvSpPr>
        <p:spPr>
          <a:xfrm>
            <a:off x="69980" y="918353"/>
            <a:ext cx="461196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Channel confinement/straightening</a:t>
            </a:r>
          </a:p>
          <a:p>
            <a:r>
              <a:rPr lang="en-US" sz="2400" dirty="0"/>
              <a:t>Channel simplification</a:t>
            </a:r>
          </a:p>
          <a:p>
            <a:r>
              <a:rPr lang="en-US" sz="2400" dirty="0"/>
              <a:t>Disconnected floodplain</a:t>
            </a:r>
          </a:p>
          <a:p>
            <a:r>
              <a:rPr lang="en-US" sz="2400" dirty="0"/>
              <a:t>Vegetation Removal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Levees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Riprap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Roads and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Irrigation diversions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023D74-69CD-5DE8-E031-365E19B16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5000"/>
                    </a14:imgEffect>
                    <a14:imgEffect>
                      <a14:brightnessContrast bright="15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5299" y="87852"/>
            <a:ext cx="4826721" cy="3192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ADE815E-8816-F246-58D4-DDEA098B6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488" y="3756477"/>
            <a:ext cx="5346512" cy="30469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744CA00-5673-37AD-AB13-4881A94C5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08000"/>
                    </a14:imgEffect>
                    <a14:imgEffect>
                      <a14:brightnessContrast bright="12000" contras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730" y="3874904"/>
            <a:ext cx="5271410" cy="29285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AC2B25-EC4E-FE1A-53AC-4E516A262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2240" y="1385126"/>
            <a:ext cx="4217727" cy="31446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816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059D31E-DB60-0045-AB3F-2EDEECEEB2A4}"/>
              </a:ext>
            </a:extLst>
          </p:cNvPr>
          <p:cNvSpPr/>
          <p:nvPr/>
        </p:nvSpPr>
        <p:spPr>
          <a:xfrm>
            <a:off x="8190632" y="5786583"/>
            <a:ext cx="827872" cy="258618"/>
          </a:xfrm>
          <a:custGeom>
            <a:avLst/>
            <a:gdLst>
              <a:gd name="connsiteX0" fmla="*/ 822036 w 822036"/>
              <a:gd name="connsiteY0" fmla="*/ 0 h 277091"/>
              <a:gd name="connsiteX1" fmla="*/ 618836 w 822036"/>
              <a:gd name="connsiteY1" fmla="*/ 267855 h 277091"/>
              <a:gd name="connsiteX2" fmla="*/ 175491 w 822036"/>
              <a:gd name="connsiteY2" fmla="*/ 277091 h 277091"/>
              <a:gd name="connsiteX3" fmla="*/ 0 w 822036"/>
              <a:gd name="connsiteY3" fmla="*/ 18473 h 277091"/>
              <a:gd name="connsiteX0" fmla="*/ 822036 w 822036"/>
              <a:gd name="connsiteY0" fmla="*/ 9236 h 258618"/>
              <a:gd name="connsiteX1" fmla="*/ 618836 w 822036"/>
              <a:gd name="connsiteY1" fmla="*/ 249382 h 258618"/>
              <a:gd name="connsiteX2" fmla="*/ 175491 w 822036"/>
              <a:gd name="connsiteY2" fmla="*/ 258618 h 258618"/>
              <a:gd name="connsiteX3" fmla="*/ 0 w 822036"/>
              <a:gd name="connsiteY3" fmla="*/ 0 h 258618"/>
              <a:gd name="connsiteX0" fmla="*/ 812799 w 812799"/>
              <a:gd name="connsiteY0" fmla="*/ 0 h 267854"/>
              <a:gd name="connsiteX1" fmla="*/ 618836 w 812799"/>
              <a:gd name="connsiteY1" fmla="*/ 258618 h 267854"/>
              <a:gd name="connsiteX2" fmla="*/ 175491 w 812799"/>
              <a:gd name="connsiteY2" fmla="*/ 267854 h 267854"/>
              <a:gd name="connsiteX3" fmla="*/ 0 w 812799"/>
              <a:gd name="connsiteY3" fmla="*/ 9236 h 267854"/>
              <a:gd name="connsiteX0" fmla="*/ 827872 w 827872"/>
              <a:gd name="connsiteY0" fmla="*/ 813 h 258618"/>
              <a:gd name="connsiteX1" fmla="*/ 618836 w 827872"/>
              <a:gd name="connsiteY1" fmla="*/ 249382 h 258618"/>
              <a:gd name="connsiteX2" fmla="*/ 175491 w 827872"/>
              <a:gd name="connsiteY2" fmla="*/ 258618 h 258618"/>
              <a:gd name="connsiteX3" fmla="*/ 0 w 827872"/>
              <a:gd name="connsiteY3" fmla="*/ 0 h 25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872" h="258618">
                <a:moveTo>
                  <a:pt x="827872" y="813"/>
                </a:moveTo>
                <a:lnTo>
                  <a:pt x="618836" y="249382"/>
                </a:lnTo>
                <a:lnTo>
                  <a:pt x="175491" y="258618"/>
                </a:lnTo>
                <a:lnTo>
                  <a:pt x="0" y="0"/>
                </a:ln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CC858CC-0C1F-10B7-1B52-64EEEA83B9A2}"/>
              </a:ext>
            </a:extLst>
          </p:cNvPr>
          <p:cNvSpPr/>
          <p:nvPr/>
        </p:nvSpPr>
        <p:spPr>
          <a:xfrm>
            <a:off x="2996724" y="5788895"/>
            <a:ext cx="827872" cy="258618"/>
          </a:xfrm>
          <a:custGeom>
            <a:avLst/>
            <a:gdLst>
              <a:gd name="connsiteX0" fmla="*/ 822036 w 822036"/>
              <a:gd name="connsiteY0" fmla="*/ 0 h 277091"/>
              <a:gd name="connsiteX1" fmla="*/ 618836 w 822036"/>
              <a:gd name="connsiteY1" fmla="*/ 267855 h 277091"/>
              <a:gd name="connsiteX2" fmla="*/ 175491 w 822036"/>
              <a:gd name="connsiteY2" fmla="*/ 277091 h 277091"/>
              <a:gd name="connsiteX3" fmla="*/ 0 w 822036"/>
              <a:gd name="connsiteY3" fmla="*/ 18473 h 277091"/>
              <a:gd name="connsiteX0" fmla="*/ 822036 w 822036"/>
              <a:gd name="connsiteY0" fmla="*/ 9236 h 258618"/>
              <a:gd name="connsiteX1" fmla="*/ 618836 w 822036"/>
              <a:gd name="connsiteY1" fmla="*/ 249382 h 258618"/>
              <a:gd name="connsiteX2" fmla="*/ 175491 w 822036"/>
              <a:gd name="connsiteY2" fmla="*/ 258618 h 258618"/>
              <a:gd name="connsiteX3" fmla="*/ 0 w 822036"/>
              <a:gd name="connsiteY3" fmla="*/ 0 h 258618"/>
              <a:gd name="connsiteX0" fmla="*/ 812799 w 812799"/>
              <a:gd name="connsiteY0" fmla="*/ 0 h 267854"/>
              <a:gd name="connsiteX1" fmla="*/ 618836 w 812799"/>
              <a:gd name="connsiteY1" fmla="*/ 258618 h 267854"/>
              <a:gd name="connsiteX2" fmla="*/ 175491 w 812799"/>
              <a:gd name="connsiteY2" fmla="*/ 267854 h 267854"/>
              <a:gd name="connsiteX3" fmla="*/ 0 w 812799"/>
              <a:gd name="connsiteY3" fmla="*/ 9236 h 267854"/>
              <a:gd name="connsiteX0" fmla="*/ 827872 w 827872"/>
              <a:gd name="connsiteY0" fmla="*/ 813 h 258618"/>
              <a:gd name="connsiteX1" fmla="*/ 618836 w 827872"/>
              <a:gd name="connsiteY1" fmla="*/ 249382 h 258618"/>
              <a:gd name="connsiteX2" fmla="*/ 175491 w 827872"/>
              <a:gd name="connsiteY2" fmla="*/ 258618 h 258618"/>
              <a:gd name="connsiteX3" fmla="*/ 0 w 827872"/>
              <a:gd name="connsiteY3" fmla="*/ 0 h 25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872" h="258618">
                <a:moveTo>
                  <a:pt x="827872" y="813"/>
                </a:moveTo>
                <a:lnTo>
                  <a:pt x="618836" y="249382"/>
                </a:lnTo>
                <a:lnTo>
                  <a:pt x="175491" y="258618"/>
                </a:lnTo>
                <a:lnTo>
                  <a:pt x="0" y="0"/>
                </a:lnTo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D6328E-48CC-F583-7CAF-6C34CB3A6EB2}"/>
              </a:ext>
            </a:extLst>
          </p:cNvPr>
          <p:cNvSpPr txBox="1"/>
          <p:nvPr/>
        </p:nvSpPr>
        <p:spPr>
          <a:xfrm>
            <a:off x="187584" y="172962"/>
            <a:ext cx="469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Lower Lemhi Impacts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4328D-02B1-C95E-FC58-E704AA21DF9A}"/>
              </a:ext>
            </a:extLst>
          </p:cNvPr>
          <p:cNvSpPr txBox="1"/>
          <p:nvPr/>
        </p:nvSpPr>
        <p:spPr>
          <a:xfrm>
            <a:off x="69980" y="918353"/>
            <a:ext cx="461196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Channel confinement/straightening</a:t>
            </a:r>
          </a:p>
          <a:p>
            <a:r>
              <a:rPr lang="en-US" sz="2400" dirty="0"/>
              <a:t>Channel simplification</a:t>
            </a:r>
          </a:p>
          <a:p>
            <a:r>
              <a:rPr lang="en-US" sz="2400" dirty="0"/>
              <a:t>Disconnected floodplain</a:t>
            </a:r>
          </a:p>
          <a:p>
            <a:r>
              <a:rPr lang="en-US" sz="2400" dirty="0"/>
              <a:t>Vegetation Removal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Levees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Riprap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Roads and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Irrigation diversions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6EA2470F-6309-9715-6E1E-45CC6232E6B4}"/>
              </a:ext>
            </a:extLst>
          </p:cNvPr>
          <p:cNvSpPr/>
          <p:nvPr/>
        </p:nvSpPr>
        <p:spPr>
          <a:xfrm>
            <a:off x="4681948" y="1052945"/>
            <a:ext cx="294953" cy="2945648"/>
          </a:xfrm>
          <a:prstGeom prst="rightBrace">
            <a:avLst>
              <a:gd name="adj1" fmla="val 646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B62EAF-6C76-7557-A65B-F0B1569D9BB5}"/>
              </a:ext>
            </a:extLst>
          </p:cNvPr>
          <p:cNvSpPr txBox="1"/>
          <p:nvPr/>
        </p:nvSpPr>
        <p:spPr>
          <a:xfrm>
            <a:off x="5529335" y="1912515"/>
            <a:ext cx="5906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Increased velocity</a:t>
            </a:r>
          </a:p>
          <a:p>
            <a:r>
              <a:rPr lang="en-US" sz="2400" dirty="0"/>
              <a:t>Greater erosion potential (lateral and vertical)</a:t>
            </a:r>
          </a:p>
          <a:p>
            <a:r>
              <a:rPr lang="en-US" sz="2400" dirty="0"/>
              <a:t>Increased flood stage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9CB4616-D0CF-5646-5F6E-DD73EE6D4FA7}"/>
              </a:ext>
            </a:extLst>
          </p:cNvPr>
          <p:cNvSpPr/>
          <p:nvPr/>
        </p:nvSpPr>
        <p:spPr>
          <a:xfrm>
            <a:off x="812800" y="5093855"/>
            <a:ext cx="5043055" cy="951346"/>
          </a:xfrm>
          <a:custGeom>
            <a:avLst/>
            <a:gdLst>
              <a:gd name="connsiteX0" fmla="*/ 0 w 5043055"/>
              <a:gd name="connsiteY0" fmla="*/ 55418 h 951346"/>
              <a:gd name="connsiteX1" fmla="*/ 332509 w 5043055"/>
              <a:gd name="connsiteY1" fmla="*/ 683491 h 951346"/>
              <a:gd name="connsiteX2" fmla="*/ 2152073 w 5043055"/>
              <a:gd name="connsiteY2" fmla="*/ 683491 h 951346"/>
              <a:gd name="connsiteX3" fmla="*/ 2336800 w 5043055"/>
              <a:gd name="connsiteY3" fmla="*/ 951346 h 951346"/>
              <a:gd name="connsiteX4" fmla="*/ 2789382 w 5043055"/>
              <a:gd name="connsiteY4" fmla="*/ 951346 h 951346"/>
              <a:gd name="connsiteX5" fmla="*/ 3020291 w 5043055"/>
              <a:gd name="connsiteY5" fmla="*/ 692728 h 951346"/>
              <a:gd name="connsiteX6" fmla="*/ 4424218 w 5043055"/>
              <a:gd name="connsiteY6" fmla="*/ 692728 h 951346"/>
              <a:gd name="connsiteX7" fmla="*/ 5043055 w 5043055"/>
              <a:gd name="connsiteY7" fmla="*/ 0 h 9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3055" h="951346">
                <a:moveTo>
                  <a:pt x="0" y="55418"/>
                </a:moveTo>
                <a:lnTo>
                  <a:pt x="332509" y="683491"/>
                </a:lnTo>
                <a:lnTo>
                  <a:pt x="2152073" y="683491"/>
                </a:lnTo>
                <a:lnTo>
                  <a:pt x="2336800" y="951346"/>
                </a:lnTo>
                <a:lnTo>
                  <a:pt x="2789382" y="951346"/>
                </a:lnTo>
                <a:lnTo>
                  <a:pt x="3020291" y="692728"/>
                </a:lnTo>
                <a:lnTo>
                  <a:pt x="4424218" y="692728"/>
                </a:lnTo>
                <a:lnTo>
                  <a:pt x="5043055" y="0"/>
                </a:lnTo>
              </a:path>
            </a:pathLst>
          </a:cu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B84DA69-9E87-8037-CD39-349EBF72E8AB}"/>
              </a:ext>
            </a:extLst>
          </p:cNvPr>
          <p:cNvSpPr/>
          <p:nvPr/>
        </p:nvSpPr>
        <p:spPr>
          <a:xfrm>
            <a:off x="6021158" y="5093855"/>
            <a:ext cx="5043055" cy="951346"/>
          </a:xfrm>
          <a:custGeom>
            <a:avLst/>
            <a:gdLst>
              <a:gd name="connsiteX0" fmla="*/ 0 w 5043055"/>
              <a:gd name="connsiteY0" fmla="*/ 55418 h 951346"/>
              <a:gd name="connsiteX1" fmla="*/ 332509 w 5043055"/>
              <a:gd name="connsiteY1" fmla="*/ 683491 h 951346"/>
              <a:gd name="connsiteX2" fmla="*/ 2152073 w 5043055"/>
              <a:gd name="connsiteY2" fmla="*/ 683491 h 951346"/>
              <a:gd name="connsiteX3" fmla="*/ 2336800 w 5043055"/>
              <a:gd name="connsiteY3" fmla="*/ 951346 h 951346"/>
              <a:gd name="connsiteX4" fmla="*/ 2789382 w 5043055"/>
              <a:gd name="connsiteY4" fmla="*/ 951346 h 951346"/>
              <a:gd name="connsiteX5" fmla="*/ 3020291 w 5043055"/>
              <a:gd name="connsiteY5" fmla="*/ 692728 h 951346"/>
              <a:gd name="connsiteX6" fmla="*/ 4424218 w 5043055"/>
              <a:gd name="connsiteY6" fmla="*/ 692728 h 951346"/>
              <a:gd name="connsiteX7" fmla="*/ 5043055 w 5043055"/>
              <a:gd name="connsiteY7" fmla="*/ 0 h 95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3055" h="951346">
                <a:moveTo>
                  <a:pt x="0" y="55418"/>
                </a:moveTo>
                <a:lnTo>
                  <a:pt x="332509" y="683491"/>
                </a:lnTo>
                <a:lnTo>
                  <a:pt x="2152073" y="683491"/>
                </a:lnTo>
                <a:lnTo>
                  <a:pt x="2336800" y="951346"/>
                </a:lnTo>
                <a:lnTo>
                  <a:pt x="2789382" y="951346"/>
                </a:lnTo>
                <a:lnTo>
                  <a:pt x="3020291" y="692728"/>
                </a:lnTo>
                <a:lnTo>
                  <a:pt x="4424218" y="692728"/>
                </a:lnTo>
                <a:lnTo>
                  <a:pt x="5043055" y="0"/>
                </a:lnTo>
              </a:path>
            </a:pathLst>
          </a:cu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9F582D0-1169-78D3-F230-9BEAD20A87AE}"/>
              </a:ext>
            </a:extLst>
          </p:cNvPr>
          <p:cNvSpPr/>
          <p:nvPr/>
        </p:nvSpPr>
        <p:spPr>
          <a:xfrm>
            <a:off x="7444509" y="5361710"/>
            <a:ext cx="665018" cy="415636"/>
          </a:xfrm>
          <a:custGeom>
            <a:avLst/>
            <a:gdLst>
              <a:gd name="connsiteX0" fmla="*/ 0 w 665018"/>
              <a:gd name="connsiteY0" fmla="*/ 415636 h 415636"/>
              <a:gd name="connsiteX1" fmla="*/ 212436 w 665018"/>
              <a:gd name="connsiteY1" fmla="*/ 0 h 415636"/>
              <a:gd name="connsiteX2" fmla="*/ 489527 w 665018"/>
              <a:gd name="connsiteY2" fmla="*/ 0 h 415636"/>
              <a:gd name="connsiteX3" fmla="*/ 665018 w 665018"/>
              <a:gd name="connsiteY3" fmla="*/ 415636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018" h="415636">
                <a:moveTo>
                  <a:pt x="0" y="415636"/>
                </a:moveTo>
                <a:lnTo>
                  <a:pt x="212436" y="0"/>
                </a:lnTo>
                <a:lnTo>
                  <a:pt x="489527" y="0"/>
                </a:lnTo>
                <a:lnTo>
                  <a:pt x="665018" y="415636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452FFD6-9C33-08E9-6E6C-B4F6717C16FD}"/>
              </a:ext>
            </a:extLst>
          </p:cNvPr>
          <p:cNvSpPr/>
          <p:nvPr/>
        </p:nvSpPr>
        <p:spPr>
          <a:xfrm>
            <a:off x="9120909" y="5361710"/>
            <a:ext cx="665018" cy="415636"/>
          </a:xfrm>
          <a:custGeom>
            <a:avLst/>
            <a:gdLst>
              <a:gd name="connsiteX0" fmla="*/ 0 w 665018"/>
              <a:gd name="connsiteY0" fmla="*/ 415636 h 415636"/>
              <a:gd name="connsiteX1" fmla="*/ 212436 w 665018"/>
              <a:gd name="connsiteY1" fmla="*/ 0 h 415636"/>
              <a:gd name="connsiteX2" fmla="*/ 489527 w 665018"/>
              <a:gd name="connsiteY2" fmla="*/ 0 h 415636"/>
              <a:gd name="connsiteX3" fmla="*/ 665018 w 665018"/>
              <a:gd name="connsiteY3" fmla="*/ 415636 h 41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018" h="415636">
                <a:moveTo>
                  <a:pt x="0" y="415636"/>
                </a:moveTo>
                <a:lnTo>
                  <a:pt x="212436" y="0"/>
                </a:lnTo>
                <a:lnTo>
                  <a:pt x="489527" y="0"/>
                </a:lnTo>
                <a:lnTo>
                  <a:pt x="665018" y="415636"/>
                </a:lnTo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CC96E0-EF3B-18E5-78BD-183570B1AC1A}"/>
              </a:ext>
            </a:extLst>
          </p:cNvPr>
          <p:cNvCxnSpPr>
            <a:cxnSpLocks/>
          </p:cNvCxnSpPr>
          <p:nvPr/>
        </p:nvCxnSpPr>
        <p:spPr>
          <a:xfrm>
            <a:off x="1089891" y="5698832"/>
            <a:ext cx="4257964" cy="0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E888D1-4F6F-5C2A-041A-1DBB0438377C}"/>
              </a:ext>
            </a:extLst>
          </p:cNvPr>
          <p:cNvCxnSpPr>
            <a:cxnSpLocks/>
            <a:stCxn id="5" idx="2"/>
            <a:endCxn id="7" idx="1"/>
          </p:cNvCxnSpPr>
          <p:nvPr/>
        </p:nvCxnSpPr>
        <p:spPr>
          <a:xfrm>
            <a:off x="7934036" y="5361710"/>
            <a:ext cx="1399309" cy="0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66A1FA9-6B7F-DA9D-03FB-5C81C434E66E}"/>
              </a:ext>
            </a:extLst>
          </p:cNvPr>
          <p:cNvSpPr txBox="1"/>
          <p:nvPr/>
        </p:nvSpPr>
        <p:spPr>
          <a:xfrm>
            <a:off x="1209964" y="5370943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100yr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D237C0-D56E-D0BF-E344-1EBC72CEC79A}"/>
              </a:ext>
            </a:extLst>
          </p:cNvPr>
          <p:cNvSpPr txBox="1"/>
          <p:nvPr/>
        </p:nvSpPr>
        <p:spPr>
          <a:xfrm>
            <a:off x="7884499" y="507161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100yr</a:t>
            </a:r>
          </a:p>
        </p:txBody>
      </p:sp>
    </p:spTree>
    <p:extLst>
      <p:ext uri="{BB962C8B-B14F-4D97-AF65-F5344CB8AC3E}">
        <p14:creationId xmlns:p14="http://schemas.microsoft.com/office/powerpoint/2010/main" val="233178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7D6328E-48CC-F583-7CAF-6C34CB3A6EB2}"/>
              </a:ext>
            </a:extLst>
          </p:cNvPr>
          <p:cNvSpPr txBox="1"/>
          <p:nvPr/>
        </p:nvSpPr>
        <p:spPr>
          <a:xfrm>
            <a:off x="187584" y="172962"/>
            <a:ext cx="469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Lower Lemhi Impacts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CCD34F-0907-B2CA-CC4B-957701358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3"/>
          <a:stretch/>
        </p:blipFill>
        <p:spPr>
          <a:xfrm>
            <a:off x="636879" y="3797612"/>
            <a:ext cx="10578883" cy="28874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CBB03B-E68E-CBE5-71B8-516DF12AA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4000"/>
                    </a14:imgEffect>
                    <a14:imgEffect>
                      <a14:brightnessContrast bright="14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879" y="948906"/>
            <a:ext cx="10578883" cy="27892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035674-C6A1-C0C7-7043-73A69EFF011D}"/>
              </a:ext>
            </a:extLst>
          </p:cNvPr>
          <p:cNvCxnSpPr>
            <a:cxnSpLocks/>
          </p:cNvCxnSpPr>
          <p:nvPr/>
        </p:nvCxnSpPr>
        <p:spPr>
          <a:xfrm>
            <a:off x="1099127" y="2068945"/>
            <a:ext cx="9698182" cy="360219"/>
          </a:xfrm>
          <a:prstGeom prst="line">
            <a:avLst/>
          </a:prstGeom>
          <a:ln w="25400">
            <a:solidFill>
              <a:srgbClr val="00B0F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5FA70E7-EAB5-AFDB-711B-FB77FAB197FC}"/>
              </a:ext>
            </a:extLst>
          </p:cNvPr>
          <p:cNvSpPr txBox="1"/>
          <p:nvPr/>
        </p:nvSpPr>
        <p:spPr>
          <a:xfrm>
            <a:off x="6188364" y="1884279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 Miles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05E901-1648-C086-132C-E3BC181B790E}"/>
              </a:ext>
            </a:extLst>
          </p:cNvPr>
          <p:cNvSpPr txBox="1"/>
          <p:nvPr/>
        </p:nvSpPr>
        <p:spPr>
          <a:xfrm>
            <a:off x="4248727" y="3583214"/>
            <a:ext cx="41084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Straightened River / Abandoned Channels</a:t>
            </a:r>
          </a:p>
        </p:txBody>
      </p:sp>
    </p:spTree>
    <p:extLst>
      <p:ext uri="{BB962C8B-B14F-4D97-AF65-F5344CB8AC3E}">
        <p14:creationId xmlns:p14="http://schemas.microsoft.com/office/powerpoint/2010/main" val="2130845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800397-4691-5FED-6573-6A78C77EA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506" y="933278"/>
            <a:ext cx="6744649" cy="36121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F1585-A1D5-7983-4222-0BDA7D1C4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549" y="3573018"/>
            <a:ext cx="814501" cy="610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F1882-AC71-7442-254D-F574D87DA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549" y="3371788"/>
            <a:ext cx="814501" cy="201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C62C0-0EAB-8FA1-7D2C-802BF70CA9D4}"/>
              </a:ext>
            </a:extLst>
          </p:cNvPr>
          <p:cNvSpPr txBox="1"/>
          <p:nvPr/>
        </p:nvSpPr>
        <p:spPr>
          <a:xfrm>
            <a:off x="8160428" y="2156205"/>
            <a:ext cx="6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Flow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9FEFE5-2E9F-6AD9-5B62-5C257914C4A7}"/>
              </a:ext>
            </a:extLst>
          </p:cNvPr>
          <p:cNvCxnSpPr>
            <a:cxnSpLocks/>
          </p:cNvCxnSpPr>
          <p:nvPr/>
        </p:nvCxnSpPr>
        <p:spPr>
          <a:xfrm>
            <a:off x="8160428" y="2156765"/>
            <a:ext cx="676266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7D6328E-48CC-F583-7CAF-6C34CB3A6EB2}"/>
              </a:ext>
            </a:extLst>
          </p:cNvPr>
          <p:cNvSpPr txBox="1"/>
          <p:nvPr/>
        </p:nvSpPr>
        <p:spPr>
          <a:xfrm>
            <a:off x="187584" y="172962"/>
            <a:ext cx="469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Lower Lemhi Impacts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4328D-02B1-C95E-FC58-E704AA21DF9A}"/>
              </a:ext>
            </a:extLst>
          </p:cNvPr>
          <p:cNvSpPr txBox="1"/>
          <p:nvPr/>
        </p:nvSpPr>
        <p:spPr>
          <a:xfrm>
            <a:off x="187584" y="933278"/>
            <a:ext cx="2595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Hydraulic modeling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B5E04B-E428-EC21-A60C-562B97E93620}"/>
              </a:ext>
            </a:extLst>
          </p:cNvPr>
          <p:cNvGrpSpPr/>
          <p:nvPr/>
        </p:nvGrpSpPr>
        <p:grpSpPr>
          <a:xfrm>
            <a:off x="58687" y="3186391"/>
            <a:ext cx="6622204" cy="3612112"/>
            <a:chOff x="234171" y="3186391"/>
            <a:chExt cx="6622204" cy="36121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065C52-D150-0380-37ED-F2352EB68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171" y="3186391"/>
              <a:ext cx="6622204" cy="36121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F4C8BB-EA96-5CA6-97D0-94C3E4D44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0924" y="5792416"/>
              <a:ext cx="814501" cy="61005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9C2D82-9758-D737-9648-D67F0D65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0924" y="5591186"/>
              <a:ext cx="814501" cy="2012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FDB320-7C0B-F039-4316-E37EEAF04A80}"/>
                </a:ext>
              </a:extLst>
            </p:cNvPr>
            <p:cNvSpPr txBox="1"/>
            <p:nvPr/>
          </p:nvSpPr>
          <p:spPr>
            <a:xfrm>
              <a:off x="2943028" y="5390660"/>
              <a:ext cx="629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Flow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BDFA1CA-17EE-4D63-2678-969C276ADAD8}"/>
                </a:ext>
              </a:extLst>
            </p:cNvPr>
            <p:cNvCxnSpPr>
              <a:cxnSpLocks/>
            </p:cNvCxnSpPr>
            <p:nvPr/>
          </p:nvCxnSpPr>
          <p:spPr>
            <a:xfrm>
              <a:off x="2943028" y="5391220"/>
              <a:ext cx="676266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D3DCBA-8540-B46A-7A4B-08FAE0F97CA1}"/>
                </a:ext>
              </a:extLst>
            </p:cNvPr>
            <p:cNvSpPr txBox="1"/>
            <p:nvPr/>
          </p:nvSpPr>
          <p:spPr>
            <a:xfrm>
              <a:off x="335779" y="6223373"/>
              <a:ext cx="30303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Relatively unimpacted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44BDC8A-A737-099E-0653-1B9AFB666983}"/>
              </a:ext>
            </a:extLst>
          </p:cNvPr>
          <p:cNvSpPr txBox="1"/>
          <p:nvPr/>
        </p:nvSpPr>
        <p:spPr>
          <a:xfrm>
            <a:off x="5620385" y="1057308"/>
            <a:ext cx="138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Impacted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DFDD94-5774-15FD-39DB-33A2A2D79F0F}"/>
              </a:ext>
            </a:extLst>
          </p:cNvPr>
          <p:cNvSpPr txBox="1"/>
          <p:nvPr/>
        </p:nvSpPr>
        <p:spPr>
          <a:xfrm>
            <a:off x="8698943" y="4595276"/>
            <a:ext cx="3406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6 ft/s during moderate flow</a:t>
            </a:r>
          </a:p>
          <a:p>
            <a:r>
              <a:rPr lang="en-US" dirty="0"/>
              <a:t>Over 12 ft/s at 1.5yr flood (777cfs)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E42F94-C75C-E0DB-8657-3261459D5AE6}"/>
              </a:ext>
            </a:extLst>
          </p:cNvPr>
          <p:cNvSpPr txBox="1"/>
          <p:nvPr/>
        </p:nvSpPr>
        <p:spPr>
          <a:xfrm>
            <a:off x="9850333" y="4198611"/>
            <a:ext cx="23416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Moderate flow (441 </a:t>
            </a:r>
            <a:r>
              <a:rPr lang="en-US" sz="1200" dirty="0" err="1">
                <a:solidFill>
                  <a:schemeClr val="bg1"/>
                </a:solidFill>
              </a:rPr>
              <a:t>cfs</a:t>
            </a:r>
            <a:r>
              <a:rPr lang="en-US" sz="1200" dirty="0">
                <a:solidFill>
                  <a:schemeClr val="bg1"/>
                </a:solidFill>
              </a:rPr>
              <a:t> at Salmon)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A06A6-C939-BD59-40D9-7EF5AF41E875}"/>
              </a:ext>
            </a:extLst>
          </p:cNvPr>
          <p:cNvSpPr txBox="1"/>
          <p:nvPr/>
        </p:nvSpPr>
        <p:spPr>
          <a:xfrm>
            <a:off x="4458417" y="6418532"/>
            <a:ext cx="2256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Moderate flow (300 </a:t>
            </a:r>
            <a:r>
              <a:rPr lang="en-US" sz="1200" dirty="0" err="1">
                <a:solidFill>
                  <a:schemeClr val="bg1"/>
                </a:solidFill>
              </a:rPr>
              <a:t>cfs</a:t>
            </a:r>
            <a:r>
              <a:rPr lang="en-US" sz="1200" dirty="0">
                <a:solidFill>
                  <a:schemeClr val="bg1"/>
                </a:solidFill>
              </a:rPr>
              <a:t> at Lemhi)</a:t>
            </a:r>
          </a:p>
        </p:txBody>
      </p:sp>
    </p:spTree>
    <p:extLst>
      <p:ext uri="{BB962C8B-B14F-4D97-AF65-F5344CB8AC3E}">
        <p14:creationId xmlns:p14="http://schemas.microsoft.com/office/powerpoint/2010/main" val="2136837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499</Words>
  <Application>Microsoft Office PowerPoint</Application>
  <PresentationFormat>Widescreen</PresentationFormat>
  <Paragraphs>144</Paragraphs>
  <Slides>13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Calibri</vt:lpstr>
      <vt:lpstr>Calibri Light</vt:lpstr>
      <vt:lpstr>Office Theme</vt:lpstr>
      <vt:lpstr>Lemhi River  Watershed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Lemhi River  Watershed Summary</dc:title>
  <dc:creator>Rob Richardson</dc:creator>
  <cp:lastModifiedBy>Rob Richardson</cp:lastModifiedBy>
  <cp:revision>13</cp:revision>
  <dcterms:created xsi:type="dcterms:W3CDTF">2023-03-30T16:24:08Z</dcterms:created>
  <dcterms:modified xsi:type="dcterms:W3CDTF">2023-04-05T17:35:46Z</dcterms:modified>
</cp:coreProperties>
</file>