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319" r:id="rId3"/>
    <p:sldId id="282" r:id="rId4"/>
    <p:sldId id="303" r:id="rId5"/>
    <p:sldId id="308" r:id="rId6"/>
    <p:sldId id="290" r:id="rId7"/>
    <p:sldId id="300" r:id="rId8"/>
    <p:sldId id="317" r:id="rId9"/>
    <p:sldId id="302" r:id="rId10"/>
    <p:sldId id="318" r:id="rId11"/>
    <p:sldId id="295" r:id="rId12"/>
    <p:sldId id="299" r:id="rId13"/>
    <p:sldId id="305" r:id="rId14"/>
    <p:sldId id="309" r:id="rId15"/>
    <p:sldId id="29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19B35-6EA4-4E27-888D-E4B14BC3CBA5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5410C-5E66-41F4-B771-2A9190583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0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</a:t>
            </a:r>
            <a:r>
              <a:rPr lang="en-US" baseline="0" dirty="0"/>
              <a:t> loss of production ground- 4.8 acres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5410C-5E66-41F4-B771-2A91905837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this from Hwy 28- project started</a:t>
            </a:r>
            <a:r>
              <a:rPr lang="en-US" baseline="0" dirty="0"/>
              <a:t> looking at what we could do to improve this- grew from there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5410C-5E66-41F4-B771-2A9190583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this from Hwy 28- project started</a:t>
            </a:r>
            <a:r>
              <a:rPr lang="en-US" baseline="0" dirty="0"/>
              <a:t> looking at what we could do to improve this- grew from there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5410C-5E66-41F4-B771-2A91905837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2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this does</a:t>
            </a:r>
            <a:r>
              <a:rPr lang="en-US" baseline="0" dirty="0"/>
              <a:t> not include Velma’s piece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5410C-5E66-41F4-B771-2A91905837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3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8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2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3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9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7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4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4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B4B57-0D9D-4C30-902A-BCBFB0B8F99F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BEEEB-C3BC-410D-AC27-1E32BD511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875"/>
            <a:ext cx="12191999" cy="111662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Little Sawmill Creek Restoration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21" y="1115746"/>
            <a:ext cx="7287812" cy="5354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19318" r="5310" b="20166"/>
          <a:stretch/>
        </p:blipFill>
        <p:spPr>
          <a:xfrm>
            <a:off x="9842559" y="3458769"/>
            <a:ext cx="2239588" cy="446134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769324" y="1315403"/>
            <a:ext cx="6653349" cy="912042"/>
          </a:xfrm>
          <a:solidFill>
            <a:schemeClr val="accent1">
              <a:lumMod val="20000"/>
              <a:lumOff val="80000"/>
              <a:alpha val="28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Watershed Advisory Committee</a:t>
            </a:r>
          </a:p>
          <a:p>
            <a:r>
              <a:rPr lang="en-US" dirty="0"/>
              <a:t>March 8,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312" y="4674563"/>
            <a:ext cx="1154084" cy="1493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8"/>
          <a:stretch/>
        </p:blipFill>
        <p:spPr>
          <a:xfrm>
            <a:off x="10091367" y="1642190"/>
            <a:ext cx="1761598" cy="854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27671" y="2470659"/>
            <a:ext cx="1688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Lemhi Soil and Water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Conservation District</a:t>
            </a:r>
          </a:p>
        </p:txBody>
      </p:sp>
    </p:spTree>
    <p:extLst>
      <p:ext uri="{BB962C8B-B14F-4D97-AF65-F5344CB8AC3E}">
        <p14:creationId xmlns:p14="http://schemas.microsoft.com/office/powerpoint/2010/main" val="2610432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228" y="522289"/>
            <a:ext cx="4210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Project actions – Calving facility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85" y="1076498"/>
            <a:ext cx="7376160" cy="553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11228" y="1467878"/>
            <a:ext cx="4119703" cy="2222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calving facility location in the background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calving facility and Little Sawmill Creek in the foreground</a:t>
            </a:r>
          </a:p>
        </p:txBody>
      </p:sp>
    </p:spTree>
    <p:extLst>
      <p:ext uri="{BB962C8B-B14F-4D97-AF65-F5344CB8AC3E}">
        <p14:creationId xmlns:p14="http://schemas.microsoft.com/office/powerpoint/2010/main" val="192418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1222" y="493263"/>
            <a:ext cx="1143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Reducing sediment and nutrient loads in Little Sawmill Creek and the Lemhi River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023291" y="1137410"/>
            <a:ext cx="617533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Management Practice Load Reduction Estimations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provided by Darcy Sharp, Idaho DEQ</a:t>
            </a:r>
            <a:endParaRPr lang="en-US" sz="36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848678"/>
              </p:ext>
            </p:extLst>
          </p:nvPr>
        </p:nvGraphicFramePr>
        <p:xfrm>
          <a:off x="2023291" y="2202570"/>
          <a:ext cx="8127999" cy="37011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5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Project Name, Location and Parameters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Calculation/Estimation Method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Load Reduction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Moving calving facility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STEPL model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Sediment = 16.2 tons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Nitrogen = 859.3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Phosphorus = 197.2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Restoring 400 feet of eroding streambanks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Direct Volume Calculation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Sediment = 8.3 tons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Nitrogen = 26.7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Phosphorus = 13.3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Total sediment and nutrient load reduction estimations</a:t>
                      </a:r>
                      <a:endParaRPr lang="en-US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Sediment = 24.5 tons</a:t>
                      </a:r>
                      <a:endParaRPr lang="en-US" sz="3600" b="1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Nitrogen = 886 </a:t>
                      </a:r>
                      <a:r>
                        <a:rPr lang="en-US" sz="2000" b="1" dirty="0" err="1">
                          <a:effectLst/>
                        </a:rPr>
                        <a:t>lbs</a:t>
                      </a:r>
                      <a:endParaRPr lang="en-US" sz="3600" b="1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Phosphorus = 210.5 </a:t>
                      </a:r>
                      <a:r>
                        <a:rPr lang="en-US" sz="2000" b="1" dirty="0" err="1">
                          <a:effectLst/>
                        </a:rPr>
                        <a:t>lbs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12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228" y="522289"/>
            <a:ext cx="3005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L-43C will be removed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69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897" y="295866"/>
            <a:ext cx="348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Project actions - Irrigation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64771" y="916810"/>
            <a:ext cx="6874279" cy="411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 new pivot on the north field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 new gravity pipeline adjacent to Little Sawmill Creek and connect to a new mainline system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 new pump station and pump water to a pipeline under the highway to irrigate when there is not sufficient water to irrigate from Little Sawmill Creek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771" y="4950051"/>
            <a:ext cx="6907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landowners will leave one of the spring inputs into Little Sawmill Creek in the stream for fish above the confluence of Indian Springs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042287"/>
              </p:ext>
            </p:extLst>
          </p:nvPr>
        </p:nvGraphicFramePr>
        <p:xfrm>
          <a:off x="7612832" y="90535"/>
          <a:ext cx="4293205" cy="663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7543607" imgH="11658484" progId="AcroExch.Document.7">
                  <p:embed/>
                </p:oleObj>
              </mc:Choice>
              <mc:Fallback>
                <p:oleObj name="Acrobat Document" r:id="rId3" imgW="7543607" imgH="1165848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12832" y="90535"/>
                        <a:ext cx="4293205" cy="6636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6440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0" r="13277" b="32939"/>
          <a:stretch/>
        </p:blipFill>
        <p:spPr>
          <a:xfrm>
            <a:off x="253697" y="4777129"/>
            <a:ext cx="3907171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5" y="119268"/>
            <a:ext cx="4505325" cy="33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352800"/>
            <a:ext cx="44958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63748" y="882058"/>
            <a:ext cx="3967253" cy="450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of mainline currently overflowing into spring at north end of property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Mainline will be left in place and end of it will be capped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area for potential future project to address spring complex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402" y="414679"/>
            <a:ext cx="2792746" cy="6305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0897" y="295866"/>
            <a:ext cx="348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Project actions - Irrigation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125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825" y="393700"/>
            <a:ext cx="4548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 Benefits and Outcomes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09686" y="858985"/>
            <a:ext cx="11111012" cy="465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fecal coliform bacteria levels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Little Sawmill Creek and the Lemhi River by moving a calving facility off of Little Sawmill Creek.</a:t>
            </a:r>
          </a:p>
          <a:p>
            <a:pPr marL="457200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juvenile salmon and steelhead rearing habitat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restoring and revegetating Indian Springs and Little Sawmill Creek.</a:t>
            </a:r>
          </a:p>
          <a:p>
            <a:pPr marL="457200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fish passage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eliminating a fish passage barrier, thereby opening 0.4 mi of habitat in Indian Springs.</a:t>
            </a:r>
          </a:p>
          <a:p>
            <a:pPr marL="457200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sediment loads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fecal coliform bacteria input by moving a calving facility off of Little Sawmill Creek, restoring the area, and installing riparian fencing.</a:t>
            </a:r>
          </a:p>
          <a:p>
            <a:pPr marL="457200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stream temperature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keeping additional flow in Indian Springs through irrigation efficiencies. 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44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8" y="-8314"/>
            <a:ext cx="9144001" cy="68580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21229" y="120178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4962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4477" y="808092"/>
            <a:ext cx="3376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Dual Project Sponsorship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59132" y="1920740"/>
            <a:ext cx="3631475" cy="3391486"/>
            <a:chOff x="1254034" y="1180514"/>
            <a:chExt cx="3631475" cy="33914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586" y="1716021"/>
              <a:ext cx="1154084" cy="149352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45145" y="3425053"/>
              <a:ext cx="2618967" cy="47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Restoration actions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54034" y="1180514"/>
              <a:ext cx="3631475" cy="3391486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20238" y="1920740"/>
            <a:ext cx="3631475" cy="3391486"/>
            <a:chOff x="6655965" y="1180514"/>
            <a:chExt cx="3631475" cy="3391486"/>
          </a:xfrm>
        </p:grpSpPr>
        <p:grpSp>
          <p:nvGrpSpPr>
            <p:cNvPr id="6" name="Group 5"/>
            <p:cNvGrpSpPr/>
            <p:nvPr/>
          </p:nvGrpSpPr>
          <p:grpSpPr>
            <a:xfrm>
              <a:off x="7590905" y="1919407"/>
              <a:ext cx="1761598" cy="1290134"/>
              <a:chOff x="240074" y="3167268"/>
              <a:chExt cx="1761598" cy="129013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878"/>
              <a:stretch/>
            </p:blipFill>
            <p:spPr>
              <a:xfrm>
                <a:off x="240074" y="3167268"/>
                <a:ext cx="1761598" cy="854663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76378" y="3995737"/>
                <a:ext cx="16889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Lemhi Soil and Water </a:t>
                </a:r>
              </a:p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Conservation District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434151" y="3425053"/>
              <a:ext cx="2618967" cy="47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Irrigation actions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55965" y="1180514"/>
              <a:ext cx="3631475" cy="3391486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018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56367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58" y="1271451"/>
            <a:ext cx="6819841" cy="3846195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7419028" y="2786141"/>
            <a:ext cx="1645285" cy="977900"/>
          </a:xfrm>
          <a:custGeom>
            <a:avLst/>
            <a:gdLst>
              <a:gd name="connsiteX0" fmla="*/ 326004 w 1645920"/>
              <a:gd name="connsiteY0" fmla="*/ 500932 h 978010"/>
              <a:gd name="connsiteX1" fmla="*/ 0 w 1645920"/>
              <a:gd name="connsiteY1" fmla="*/ 938254 h 978010"/>
              <a:gd name="connsiteX2" fmla="*/ 1550505 w 1645920"/>
              <a:gd name="connsiteY2" fmla="*/ 978010 h 978010"/>
              <a:gd name="connsiteX3" fmla="*/ 1645920 w 1645920"/>
              <a:gd name="connsiteY3" fmla="*/ 477078 h 978010"/>
              <a:gd name="connsiteX4" fmla="*/ 1009816 w 1645920"/>
              <a:gd name="connsiteY4" fmla="*/ 0 h 978010"/>
              <a:gd name="connsiteX5" fmla="*/ 564543 w 1645920"/>
              <a:gd name="connsiteY5" fmla="*/ 15902 h 978010"/>
              <a:gd name="connsiteX6" fmla="*/ 326004 w 1645920"/>
              <a:gd name="connsiteY6" fmla="*/ 500932 h 97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5920" h="978010">
                <a:moveTo>
                  <a:pt x="326004" y="500932"/>
                </a:moveTo>
                <a:lnTo>
                  <a:pt x="0" y="938254"/>
                </a:lnTo>
                <a:lnTo>
                  <a:pt x="1550505" y="978010"/>
                </a:lnTo>
                <a:lnTo>
                  <a:pt x="1645920" y="477078"/>
                </a:lnTo>
                <a:lnTo>
                  <a:pt x="1009816" y="0"/>
                </a:lnTo>
                <a:lnTo>
                  <a:pt x="564543" y="15902"/>
                </a:lnTo>
                <a:lnTo>
                  <a:pt x="326004" y="500932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696064" y="3302317"/>
            <a:ext cx="2376805" cy="2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 to be restored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8884466" y="2790864"/>
            <a:ext cx="2376805" cy="2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Springs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864865" y="2451099"/>
            <a:ext cx="2376805" cy="2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Lemhi River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064313" y="3895446"/>
            <a:ext cx="2376805" cy="2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Sawmill Creek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5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0073" y="1431424"/>
            <a:ext cx="6096000" cy="46596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Restore and exclude livestock from current calving facility location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Restore and revegetate 0.21 mi of Little Sawmill Creek channel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Revegetate and relocate 0.09 mi of Indian Springs to add sinuosity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 riparian fence with a setback of 35 feet on the north side of Little Sawmill Creek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 old fish screen (L-43C) from Indian Springs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228" y="522289"/>
            <a:ext cx="264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Restoration actions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1224" r="1991" b="2177"/>
          <a:stretch/>
        </p:blipFill>
        <p:spPr>
          <a:xfrm>
            <a:off x="6923314" y="6781"/>
            <a:ext cx="5268686" cy="6851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668" y="301138"/>
            <a:ext cx="3205978" cy="647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83086" y="0"/>
            <a:ext cx="3481484" cy="6858000"/>
            <a:chOff x="6223518" y="-16064"/>
            <a:chExt cx="3441052" cy="68740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3518" y="-16064"/>
              <a:ext cx="3441052" cy="687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6610497" y="260679"/>
              <a:ext cx="2037421" cy="2731006"/>
              <a:chOff x="6610497" y="260679"/>
              <a:chExt cx="2037421" cy="273100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610497" y="260679"/>
                <a:ext cx="130676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Little Sawmill Creek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7452036">
                <a:off x="6864569" y="2367797"/>
                <a:ext cx="98616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Indian Springs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8295465">
                <a:off x="8088149" y="1624456"/>
                <a:ext cx="8579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Lemhi River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11228" y="522289"/>
            <a:ext cx="565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Most of Little Sawmill Creek is not a priority for fish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540" y="1352342"/>
            <a:ext cx="7447199" cy="4908499"/>
            <a:chOff x="306540" y="1352342"/>
            <a:chExt cx="7447199" cy="4908499"/>
          </a:xfrm>
        </p:grpSpPr>
        <p:sp>
          <p:nvSpPr>
            <p:cNvPr id="4" name="Rectangle 3"/>
            <p:cNvSpPr/>
            <p:nvPr/>
          </p:nvSpPr>
          <p:spPr>
            <a:xfrm>
              <a:off x="306540" y="1352342"/>
              <a:ext cx="5601743" cy="1277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1200"/>
                </a:spcAft>
                <a:buFont typeface="Symbol" panose="05050102010706020507" pitchFamily="18" charset="2"/>
                <a:buChar char=""/>
              </a:pP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Goal is to gain fish access to 0.4 miles of juvenile Chinook and steelhead rearing habitat in Indian Springs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6774024" y="1595535"/>
              <a:ext cx="979715" cy="4665306"/>
            </a:xfrm>
            <a:custGeom>
              <a:avLst/>
              <a:gdLst>
                <a:gd name="connsiteX0" fmla="*/ 727788 w 979715"/>
                <a:gd name="connsiteY0" fmla="*/ 9330 h 4665306"/>
                <a:gd name="connsiteX1" fmla="*/ 979715 w 979715"/>
                <a:gd name="connsiteY1" fmla="*/ 0 h 4665306"/>
                <a:gd name="connsiteX2" fmla="*/ 578498 w 979715"/>
                <a:gd name="connsiteY2" fmla="*/ 1660849 h 4665306"/>
                <a:gd name="connsiteX3" fmla="*/ 335903 w 979715"/>
                <a:gd name="connsiteY3" fmla="*/ 2724538 h 4665306"/>
                <a:gd name="connsiteX4" fmla="*/ 354564 w 979715"/>
                <a:gd name="connsiteY4" fmla="*/ 3825551 h 4665306"/>
                <a:gd name="connsiteX5" fmla="*/ 419878 w 979715"/>
                <a:gd name="connsiteY5" fmla="*/ 4581330 h 4665306"/>
                <a:gd name="connsiteX6" fmla="*/ 195943 w 979715"/>
                <a:gd name="connsiteY6" fmla="*/ 4665306 h 4665306"/>
                <a:gd name="connsiteX7" fmla="*/ 18662 w 979715"/>
                <a:gd name="connsiteY7" fmla="*/ 4310743 h 4665306"/>
                <a:gd name="connsiteX8" fmla="*/ 0 w 979715"/>
                <a:gd name="connsiteY8" fmla="*/ 3928187 h 4665306"/>
                <a:gd name="connsiteX9" fmla="*/ 74645 w 979715"/>
                <a:gd name="connsiteY9" fmla="*/ 3415004 h 4665306"/>
                <a:gd name="connsiteX10" fmla="*/ 139960 w 979715"/>
                <a:gd name="connsiteY10" fmla="*/ 3107094 h 4665306"/>
                <a:gd name="connsiteX11" fmla="*/ 37323 w 979715"/>
                <a:gd name="connsiteY11" fmla="*/ 2509934 h 4665306"/>
                <a:gd name="connsiteX12" fmla="*/ 121298 w 979715"/>
                <a:gd name="connsiteY12" fmla="*/ 2024743 h 4665306"/>
                <a:gd name="connsiteX13" fmla="*/ 373225 w 979715"/>
                <a:gd name="connsiteY13" fmla="*/ 1604865 h 4665306"/>
                <a:gd name="connsiteX14" fmla="*/ 419878 w 979715"/>
                <a:gd name="connsiteY14" fmla="*/ 1446245 h 4665306"/>
                <a:gd name="connsiteX15" fmla="*/ 279919 w 979715"/>
                <a:gd name="connsiteY15" fmla="*/ 1240971 h 4665306"/>
                <a:gd name="connsiteX16" fmla="*/ 391886 w 979715"/>
                <a:gd name="connsiteY16" fmla="*/ 821094 h 4665306"/>
                <a:gd name="connsiteX17" fmla="*/ 513184 w 979715"/>
                <a:gd name="connsiteY17" fmla="*/ 681134 h 4665306"/>
                <a:gd name="connsiteX18" fmla="*/ 671805 w 979715"/>
                <a:gd name="connsiteY18" fmla="*/ 345232 h 4665306"/>
                <a:gd name="connsiteX19" fmla="*/ 727788 w 979715"/>
                <a:gd name="connsiteY19" fmla="*/ 9330 h 466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79715" h="4665306">
                  <a:moveTo>
                    <a:pt x="727788" y="9330"/>
                  </a:moveTo>
                  <a:lnTo>
                    <a:pt x="979715" y="0"/>
                  </a:lnTo>
                  <a:lnTo>
                    <a:pt x="578498" y="1660849"/>
                  </a:lnTo>
                  <a:lnTo>
                    <a:pt x="335903" y="2724538"/>
                  </a:lnTo>
                  <a:lnTo>
                    <a:pt x="354564" y="3825551"/>
                  </a:lnTo>
                  <a:lnTo>
                    <a:pt x="419878" y="4581330"/>
                  </a:lnTo>
                  <a:lnTo>
                    <a:pt x="195943" y="4665306"/>
                  </a:lnTo>
                  <a:lnTo>
                    <a:pt x="18662" y="4310743"/>
                  </a:lnTo>
                  <a:lnTo>
                    <a:pt x="0" y="3928187"/>
                  </a:lnTo>
                  <a:lnTo>
                    <a:pt x="74645" y="3415004"/>
                  </a:lnTo>
                  <a:lnTo>
                    <a:pt x="139960" y="3107094"/>
                  </a:lnTo>
                  <a:lnTo>
                    <a:pt x="37323" y="2509934"/>
                  </a:lnTo>
                  <a:lnTo>
                    <a:pt x="121298" y="2024743"/>
                  </a:lnTo>
                  <a:lnTo>
                    <a:pt x="373225" y="1604865"/>
                  </a:lnTo>
                  <a:lnTo>
                    <a:pt x="419878" y="1446245"/>
                  </a:lnTo>
                  <a:lnTo>
                    <a:pt x="279919" y="1240971"/>
                  </a:lnTo>
                  <a:lnTo>
                    <a:pt x="391886" y="821094"/>
                  </a:lnTo>
                  <a:lnTo>
                    <a:pt x="513184" y="681134"/>
                  </a:lnTo>
                  <a:lnTo>
                    <a:pt x="671805" y="345232"/>
                  </a:lnTo>
                  <a:lnTo>
                    <a:pt x="727788" y="9330"/>
                  </a:lnTo>
                  <a:close/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6540" y="188119"/>
            <a:ext cx="8327873" cy="3852724"/>
            <a:chOff x="306540" y="188119"/>
            <a:chExt cx="8327873" cy="3852724"/>
          </a:xfrm>
        </p:grpSpPr>
        <p:grpSp>
          <p:nvGrpSpPr>
            <p:cNvPr id="16" name="Group 15"/>
            <p:cNvGrpSpPr/>
            <p:nvPr/>
          </p:nvGrpSpPr>
          <p:grpSpPr>
            <a:xfrm>
              <a:off x="306540" y="604838"/>
              <a:ext cx="7720654" cy="3436005"/>
              <a:chOff x="306540" y="604838"/>
              <a:chExt cx="7720654" cy="3436005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377113" y="604838"/>
                <a:ext cx="650081" cy="981075"/>
              </a:xfrm>
              <a:custGeom>
                <a:avLst/>
                <a:gdLst>
                  <a:gd name="connsiteX0" fmla="*/ 114300 w 650081"/>
                  <a:gd name="connsiteY0" fmla="*/ 981075 h 981075"/>
                  <a:gd name="connsiteX1" fmla="*/ 385762 w 650081"/>
                  <a:gd name="connsiteY1" fmla="*/ 976312 h 981075"/>
                  <a:gd name="connsiteX2" fmla="*/ 509587 w 650081"/>
                  <a:gd name="connsiteY2" fmla="*/ 526256 h 981075"/>
                  <a:gd name="connsiteX3" fmla="*/ 504825 w 650081"/>
                  <a:gd name="connsiteY3" fmla="*/ 402431 h 981075"/>
                  <a:gd name="connsiteX4" fmla="*/ 621506 w 650081"/>
                  <a:gd name="connsiteY4" fmla="*/ 104775 h 981075"/>
                  <a:gd name="connsiteX5" fmla="*/ 650081 w 650081"/>
                  <a:gd name="connsiteY5" fmla="*/ 0 h 981075"/>
                  <a:gd name="connsiteX6" fmla="*/ 576262 w 650081"/>
                  <a:gd name="connsiteY6" fmla="*/ 2381 h 981075"/>
                  <a:gd name="connsiteX7" fmla="*/ 521493 w 650081"/>
                  <a:gd name="connsiteY7" fmla="*/ 128587 h 981075"/>
                  <a:gd name="connsiteX8" fmla="*/ 159543 w 650081"/>
                  <a:gd name="connsiteY8" fmla="*/ 19050 h 981075"/>
                  <a:gd name="connsiteX9" fmla="*/ 76200 w 650081"/>
                  <a:gd name="connsiteY9" fmla="*/ 211931 h 981075"/>
                  <a:gd name="connsiteX10" fmla="*/ 0 w 650081"/>
                  <a:gd name="connsiteY10" fmla="*/ 319087 h 981075"/>
                  <a:gd name="connsiteX11" fmla="*/ 40481 w 650081"/>
                  <a:gd name="connsiteY11" fmla="*/ 469106 h 981075"/>
                  <a:gd name="connsiteX12" fmla="*/ 28575 w 650081"/>
                  <a:gd name="connsiteY12" fmla="*/ 616743 h 981075"/>
                  <a:gd name="connsiteX13" fmla="*/ 80962 w 650081"/>
                  <a:gd name="connsiteY13" fmla="*/ 828675 h 981075"/>
                  <a:gd name="connsiteX14" fmla="*/ 114300 w 650081"/>
                  <a:gd name="connsiteY14" fmla="*/ 9810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0081" h="981075">
                    <a:moveTo>
                      <a:pt x="114300" y="981075"/>
                    </a:moveTo>
                    <a:lnTo>
                      <a:pt x="385762" y="976312"/>
                    </a:lnTo>
                    <a:lnTo>
                      <a:pt x="509587" y="526256"/>
                    </a:lnTo>
                    <a:lnTo>
                      <a:pt x="504825" y="402431"/>
                    </a:lnTo>
                    <a:lnTo>
                      <a:pt x="621506" y="104775"/>
                    </a:lnTo>
                    <a:lnTo>
                      <a:pt x="650081" y="0"/>
                    </a:lnTo>
                    <a:lnTo>
                      <a:pt x="576262" y="2381"/>
                    </a:lnTo>
                    <a:lnTo>
                      <a:pt x="521493" y="128587"/>
                    </a:lnTo>
                    <a:lnTo>
                      <a:pt x="159543" y="19050"/>
                    </a:lnTo>
                    <a:lnTo>
                      <a:pt x="76200" y="211931"/>
                    </a:lnTo>
                    <a:lnTo>
                      <a:pt x="0" y="319087"/>
                    </a:lnTo>
                    <a:lnTo>
                      <a:pt x="40481" y="469106"/>
                    </a:lnTo>
                    <a:lnTo>
                      <a:pt x="28575" y="616743"/>
                    </a:lnTo>
                    <a:lnTo>
                      <a:pt x="80962" y="828675"/>
                    </a:lnTo>
                    <a:lnTo>
                      <a:pt x="114300" y="981075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06540" y="2762993"/>
                <a:ext cx="5601743" cy="1277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Font typeface="Symbol" panose="05050102010706020507" pitchFamily="18" charset="2"/>
                  <a:buChar char=""/>
                </a:pP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 to improve conditions on lower Little Sawmill Creek to encourage fish to enter Indian Springs</a:t>
                </a:r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8046244" y="188119"/>
              <a:ext cx="588169" cy="590550"/>
            </a:xfrm>
            <a:custGeom>
              <a:avLst/>
              <a:gdLst>
                <a:gd name="connsiteX0" fmla="*/ 35719 w 588169"/>
                <a:gd name="connsiteY0" fmla="*/ 416719 h 590550"/>
                <a:gd name="connsiteX1" fmla="*/ 0 w 588169"/>
                <a:gd name="connsiteY1" fmla="*/ 540544 h 590550"/>
                <a:gd name="connsiteX2" fmla="*/ 354806 w 588169"/>
                <a:gd name="connsiteY2" fmla="*/ 590550 h 590550"/>
                <a:gd name="connsiteX3" fmla="*/ 538162 w 588169"/>
                <a:gd name="connsiteY3" fmla="*/ 573881 h 590550"/>
                <a:gd name="connsiteX4" fmla="*/ 588169 w 588169"/>
                <a:gd name="connsiteY4" fmla="*/ 426244 h 590550"/>
                <a:gd name="connsiteX5" fmla="*/ 569119 w 588169"/>
                <a:gd name="connsiteY5" fmla="*/ 280987 h 590550"/>
                <a:gd name="connsiteX6" fmla="*/ 438150 w 588169"/>
                <a:gd name="connsiteY6" fmla="*/ 178594 h 590550"/>
                <a:gd name="connsiteX7" fmla="*/ 423862 w 588169"/>
                <a:gd name="connsiteY7" fmla="*/ 85725 h 590550"/>
                <a:gd name="connsiteX8" fmla="*/ 314325 w 588169"/>
                <a:gd name="connsiteY8" fmla="*/ 0 h 590550"/>
                <a:gd name="connsiteX9" fmla="*/ 340519 w 588169"/>
                <a:gd name="connsiteY9" fmla="*/ 190500 h 590550"/>
                <a:gd name="connsiteX10" fmla="*/ 414337 w 588169"/>
                <a:gd name="connsiteY10" fmla="*/ 307181 h 590550"/>
                <a:gd name="connsiteX11" fmla="*/ 492919 w 588169"/>
                <a:gd name="connsiteY11" fmla="*/ 371475 h 590550"/>
                <a:gd name="connsiteX12" fmla="*/ 457200 w 588169"/>
                <a:gd name="connsiteY12" fmla="*/ 459581 h 590550"/>
                <a:gd name="connsiteX13" fmla="*/ 302419 w 588169"/>
                <a:gd name="connsiteY13" fmla="*/ 483394 h 590550"/>
                <a:gd name="connsiteX14" fmla="*/ 209550 w 588169"/>
                <a:gd name="connsiteY14" fmla="*/ 433387 h 590550"/>
                <a:gd name="connsiteX15" fmla="*/ 35719 w 588169"/>
                <a:gd name="connsiteY15" fmla="*/ 416719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8169" h="590550">
                  <a:moveTo>
                    <a:pt x="35719" y="416719"/>
                  </a:moveTo>
                  <a:lnTo>
                    <a:pt x="0" y="540544"/>
                  </a:lnTo>
                  <a:lnTo>
                    <a:pt x="354806" y="590550"/>
                  </a:lnTo>
                  <a:lnTo>
                    <a:pt x="538162" y="573881"/>
                  </a:lnTo>
                  <a:lnTo>
                    <a:pt x="588169" y="426244"/>
                  </a:lnTo>
                  <a:lnTo>
                    <a:pt x="569119" y="280987"/>
                  </a:lnTo>
                  <a:lnTo>
                    <a:pt x="438150" y="178594"/>
                  </a:lnTo>
                  <a:lnTo>
                    <a:pt x="423862" y="85725"/>
                  </a:lnTo>
                  <a:lnTo>
                    <a:pt x="314325" y="0"/>
                  </a:lnTo>
                  <a:lnTo>
                    <a:pt x="340519" y="190500"/>
                  </a:lnTo>
                  <a:lnTo>
                    <a:pt x="414337" y="307181"/>
                  </a:lnTo>
                  <a:lnTo>
                    <a:pt x="492919" y="371475"/>
                  </a:lnTo>
                  <a:lnTo>
                    <a:pt x="457200" y="459581"/>
                  </a:lnTo>
                  <a:lnTo>
                    <a:pt x="302419" y="483394"/>
                  </a:lnTo>
                  <a:lnTo>
                    <a:pt x="209550" y="433387"/>
                  </a:lnTo>
                  <a:lnTo>
                    <a:pt x="35719" y="416719"/>
                  </a:lnTo>
                  <a:close/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16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1778" r="1330" b="2604"/>
          <a:stretch/>
        </p:blipFill>
        <p:spPr>
          <a:xfrm>
            <a:off x="3326674" y="200297"/>
            <a:ext cx="8647611" cy="6557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822" y="560241"/>
            <a:ext cx="13297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Fish data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8370" y="1334996"/>
            <a:ext cx="2618967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electrofished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 area September 9, 2016</a:t>
            </a:r>
            <a:endParaRPr lang="en-US" sz="36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1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5"/>
          <a:stretch/>
        </p:blipFill>
        <p:spPr>
          <a:xfrm>
            <a:off x="2766928" y="818024"/>
            <a:ext cx="9425072" cy="603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1228" y="492207"/>
            <a:ext cx="255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Current conditions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401" y="1068624"/>
            <a:ext cx="255570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Sawmill Creek</a:t>
            </a:r>
          </a:p>
        </p:txBody>
      </p:sp>
      <p:sp>
        <p:nvSpPr>
          <p:cNvPr id="6" name="Rectangle 5"/>
          <p:cNvSpPr/>
          <p:nvPr/>
        </p:nvSpPr>
        <p:spPr>
          <a:xfrm>
            <a:off x="310401" y="1645737"/>
            <a:ext cx="2385174" cy="261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head of cattle spend 2 months on the lot 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horses spend 5 months</a:t>
            </a:r>
          </a:p>
        </p:txBody>
      </p:sp>
    </p:spTree>
    <p:extLst>
      <p:ext uri="{BB962C8B-B14F-4D97-AF65-F5344CB8AC3E}">
        <p14:creationId xmlns:p14="http://schemas.microsoft.com/office/powerpoint/2010/main" val="15221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228" y="492207"/>
            <a:ext cx="255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Current conditions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" y="1491641"/>
            <a:ext cx="5943600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27" y="1491641"/>
            <a:ext cx="5943600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70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228" y="1467878"/>
            <a:ext cx="5601743" cy="261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Relocate calving barn, feedlot and corrals to a new location at least 150 feet away from Little Sawmill Creek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 all existing infrastructure associated with the calving facility to the new location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228" y="522289"/>
            <a:ext cx="4210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Project actions – Calving facility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38223" r="1918" b="1588"/>
          <a:stretch/>
        </p:blipFill>
        <p:spPr>
          <a:xfrm>
            <a:off x="5934269" y="271968"/>
            <a:ext cx="6151097" cy="6361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8595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635</Words>
  <Application>Microsoft Office PowerPoint</Application>
  <PresentationFormat>Widescreen</PresentationFormat>
  <Paragraphs>83</Paragraphs>
  <Slides>16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Office Theme</vt:lpstr>
      <vt:lpstr>Acrobat Document</vt:lpstr>
      <vt:lpstr>Little Sawmill Creek Restoration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of Species Conservation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Adair Muth</dc:creator>
  <cp:lastModifiedBy>Matthew Green</cp:lastModifiedBy>
  <cp:revision>141</cp:revision>
  <dcterms:created xsi:type="dcterms:W3CDTF">2016-05-24T14:57:41Z</dcterms:created>
  <dcterms:modified xsi:type="dcterms:W3CDTF">2018-03-08T19:54:50Z</dcterms:modified>
</cp:coreProperties>
</file>